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5" r:id="rId10"/>
    <p:sldId id="270" r:id="rId11"/>
    <p:sldId id="266" r:id="rId12"/>
    <p:sldId id="267" r:id="rId13"/>
    <p:sldId id="268" r:id="rId14"/>
    <p:sldId id="264" r:id="rId15"/>
    <p:sldId id="269"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0924C3-2234-EDC7-658B-C56E126B42F1}" name="Morten Bracker Rasmussen" initials="MBR" userId="77086f3ab9c943a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p:normalViewPr>
  <p:slideViewPr>
    <p:cSldViewPr snapToGrid="0">
      <p:cViewPr varScale="1">
        <p:scale>
          <a:sx n="61" d="100"/>
          <a:sy n="61" d="100"/>
        </p:scale>
        <p:origin x="62" y="293"/>
      </p:cViewPr>
      <p:guideLst/>
    </p:cSldViewPr>
  </p:slideViewPr>
  <p:outlineViewPr>
    <p:cViewPr>
      <p:scale>
        <a:sx n="33" d="100"/>
        <a:sy n="33" d="100"/>
      </p:scale>
      <p:origin x="0" y="-117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8CCE3-4DA0-4635-B2B5-4CBBD1957AF5}" type="datetimeFigureOut">
              <a:rPr lang="da-DK" smtClean="0"/>
              <a:t>02-08-2022</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BB145E-1A80-4C2C-AD92-52E05F4B91D3}" type="slidenum">
              <a:rPr lang="da-DK" smtClean="0"/>
              <a:t>‹nr.›</a:t>
            </a:fld>
            <a:endParaRPr lang="da-DK"/>
          </a:p>
        </p:txBody>
      </p:sp>
    </p:spTree>
    <p:extLst>
      <p:ext uri="{BB962C8B-B14F-4D97-AF65-F5344CB8AC3E}">
        <p14:creationId xmlns:p14="http://schemas.microsoft.com/office/powerpoint/2010/main" val="3778124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05BB145E-1A80-4C2C-AD92-52E05F4B91D3}" type="slidenum">
              <a:rPr lang="da-DK" smtClean="0"/>
              <a:t>15</a:t>
            </a:fld>
            <a:endParaRPr lang="da-DK"/>
          </a:p>
        </p:txBody>
      </p:sp>
    </p:spTree>
    <p:extLst>
      <p:ext uri="{BB962C8B-B14F-4D97-AF65-F5344CB8AC3E}">
        <p14:creationId xmlns:p14="http://schemas.microsoft.com/office/powerpoint/2010/main" val="406622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124B7B-B131-4002-D9F2-70E903E35EB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8184C4F5-E40F-83F3-A7AE-3BB88C33A3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3315643-1392-4D4F-9917-C856033CE06E}"/>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5" name="Pladsholder til sidefod 4">
            <a:extLst>
              <a:ext uri="{FF2B5EF4-FFF2-40B4-BE49-F238E27FC236}">
                <a16:creationId xmlns:a16="http://schemas.microsoft.com/office/drawing/2014/main" id="{8A34FF25-04AB-95F2-B84B-A859592B53F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2813128-6FEC-39A4-9CEA-8A031C279B12}"/>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410760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E35C51-C455-630B-0C51-5B2902794001}"/>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B81853D-F075-AF25-6F39-87A814D6738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0FA75B1-880E-BFB5-120F-0CF28683A144}"/>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5" name="Pladsholder til sidefod 4">
            <a:extLst>
              <a:ext uri="{FF2B5EF4-FFF2-40B4-BE49-F238E27FC236}">
                <a16:creationId xmlns:a16="http://schemas.microsoft.com/office/drawing/2014/main" id="{A2EDD7A2-B954-059E-C8A0-15C74E9DCC9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C2A9626-A520-8B62-2335-3D34385C48D9}"/>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1098854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B4D8FA23-0F9C-9E98-BB4F-9F10A81ED2E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D0FA53F-92E5-549D-A486-A975784B970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A7E9004-C1EB-E414-CBE7-D7F95AC5C922}"/>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5" name="Pladsholder til sidefod 4">
            <a:extLst>
              <a:ext uri="{FF2B5EF4-FFF2-40B4-BE49-F238E27FC236}">
                <a16:creationId xmlns:a16="http://schemas.microsoft.com/office/drawing/2014/main" id="{BC7ADA61-C978-B857-963B-2AA0AD82E0F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0A852FC-3D8D-1FD6-85D4-CB5F027634F9}"/>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315898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8B1BB2-4286-16EA-F955-F0C5F0826D9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DCF2AAB-07E2-BEE0-3B05-FDFF161E516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F35F8EF-0764-A102-AC79-8E73034071D0}"/>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5" name="Pladsholder til sidefod 4">
            <a:extLst>
              <a:ext uri="{FF2B5EF4-FFF2-40B4-BE49-F238E27FC236}">
                <a16:creationId xmlns:a16="http://schemas.microsoft.com/office/drawing/2014/main" id="{1139A142-30EF-3001-3461-411EACAE3BF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83CB94D-53BA-A2BB-3F33-F733F8258ED0}"/>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2579301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E9B90-51C5-4A22-F6F6-2557EC100D0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A391281-4A5E-3CC2-A4D0-245721EF0F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FF201A9-5EF0-6179-E326-8F73ED09122E}"/>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5" name="Pladsholder til sidefod 4">
            <a:extLst>
              <a:ext uri="{FF2B5EF4-FFF2-40B4-BE49-F238E27FC236}">
                <a16:creationId xmlns:a16="http://schemas.microsoft.com/office/drawing/2014/main" id="{68A604F4-48FD-C769-5900-963D14F084A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AFBD2E-7A1C-5199-58E5-3B1A01CB241A}"/>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47253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AC80DE-781B-4534-3620-73FA3BEC1399}"/>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8B249D-99FE-8C6B-4898-132CE1A6437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840022D-18D0-FBC2-2AF3-0FCEE4DC6DF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F2E514A2-7E36-C209-B3BB-FE15879E0B70}"/>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6" name="Pladsholder til sidefod 5">
            <a:extLst>
              <a:ext uri="{FF2B5EF4-FFF2-40B4-BE49-F238E27FC236}">
                <a16:creationId xmlns:a16="http://schemas.microsoft.com/office/drawing/2014/main" id="{EE4154D1-CD04-857C-4CCE-6193EC92C52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1B552F6-BAD0-5B39-110E-86E04DCF9E0B}"/>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59891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C90D8-C22A-328C-0EF0-0F988F50FC23}"/>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6C0E8DB-7CFA-1BF9-A739-7E257ACAB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5CDD991B-B368-02F3-F13E-553D9CF5821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025CA8A-3527-F0E9-4232-4A58530DA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4014DFE-CCD4-F5D7-8FC5-935801CA1A3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9AF2B738-87F6-12A6-D736-CACE8BFF8634}"/>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8" name="Pladsholder til sidefod 7">
            <a:extLst>
              <a:ext uri="{FF2B5EF4-FFF2-40B4-BE49-F238E27FC236}">
                <a16:creationId xmlns:a16="http://schemas.microsoft.com/office/drawing/2014/main" id="{35B53EA9-6368-F081-6042-12C3E9AEB0F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2FE298B-C4E1-0A8F-BF3C-720C155FE475}"/>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316122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83FEA3-32EE-94D4-6781-86F008A6A5E9}"/>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9EF11111-9A10-C445-15FD-0AC11ECC5C42}"/>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4" name="Pladsholder til sidefod 3">
            <a:extLst>
              <a:ext uri="{FF2B5EF4-FFF2-40B4-BE49-F238E27FC236}">
                <a16:creationId xmlns:a16="http://schemas.microsoft.com/office/drawing/2014/main" id="{92EC264D-A15D-8039-241D-F0A14CB1427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E14C442-DE12-D2DA-A7B6-E4ACDCE29FC7}"/>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1639723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4B1F752D-3D08-F42A-6C59-16610217A2CA}"/>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3" name="Pladsholder til sidefod 2">
            <a:extLst>
              <a:ext uri="{FF2B5EF4-FFF2-40B4-BE49-F238E27FC236}">
                <a16:creationId xmlns:a16="http://schemas.microsoft.com/office/drawing/2014/main" id="{76FD6A75-6A3B-2BFB-6DEB-4951FA501C8F}"/>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3404C6D-10C6-69DA-C9F8-F667E4F770BE}"/>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78794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EB524F-8D6F-3F09-A19E-DB1CBE2BFA3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4C458C62-BD95-0AB3-F29A-9F293BE728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BE7A5BD-3A65-FDC7-C7C3-250424631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13B0058-0C79-F015-36C7-5C68FE77246D}"/>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6" name="Pladsholder til sidefod 5">
            <a:extLst>
              <a:ext uri="{FF2B5EF4-FFF2-40B4-BE49-F238E27FC236}">
                <a16:creationId xmlns:a16="http://schemas.microsoft.com/office/drawing/2014/main" id="{6E5FCE62-C148-A514-CE1D-1DF0154D5F2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631EC86-3003-E269-30B8-595DCE2A9EA1}"/>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430367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E9C558-0C1C-F925-6A94-5E558537BB43}"/>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5EEE5627-901B-8C5C-FBF1-CB5DEB053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BCA3500E-0B2F-106C-35D7-6B8E012AC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91234E7-F713-414D-533A-EA871B02D2E7}"/>
              </a:ext>
            </a:extLst>
          </p:cNvPr>
          <p:cNvSpPr>
            <a:spLocks noGrp="1"/>
          </p:cNvSpPr>
          <p:nvPr>
            <p:ph type="dt" sz="half" idx="10"/>
          </p:nvPr>
        </p:nvSpPr>
        <p:spPr/>
        <p:txBody>
          <a:bodyPr/>
          <a:lstStyle/>
          <a:p>
            <a:fld id="{7561B820-C883-406B-B26C-2DD5A631DD82}" type="datetimeFigureOut">
              <a:rPr lang="da-DK" smtClean="0"/>
              <a:t>02-08-2022</a:t>
            </a:fld>
            <a:endParaRPr lang="da-DK"/>
          </a:p>
        </p:txBody>
      </p:sp>
      <p:sp>
        <p:nvSpPr>
          <p:cNvPr id="6" name="Pladsholder til sidefod 5">
            <a:extLst>
              <a:ext uri="{FF2B5EF4-FFF2-40B4-BE49-F238E27FC236}">
                <a16:creationId xmlns:a16="http://schemas.microsoft.com/office/drawing/2014/main" id="{43D5A98F-915E-6E1B-0AA4-ED38DCDEF3F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2787131-5CED-FD66-B72A-676B96106778}"/>
              </a:ext>
            </a:extLst>
          </p:cNvPr>
          <p:cNvSpPr>
            <a:spLocks noGrp="1"/>
          </p:cNvSpPr>
          <p:nvPr>
            <p:ph type="sldNum" sz="quarter" idx="12"/>
          </p:nvPr>
        </p:nvSpPr>
        <p:spPr/>
        <p:txBody>
          <a:bodyPr/>
          <a:lstStyle/>
          <a:p>
            <a:fld id="{50B81ACC-978F-41BC-97BF-32A1799D6AA1}" type="slidenum">
              <a:rPr lang="da-DK" smtClean="0"/>
              <a:t>‹nr.›</a:t>
            </a:fld>
            <a:endParaRPr lang="da-DK"/>
          </a:p>
        </p:txBody>
      </p:sp>
    </p:spTree>
    <p:extLst>
      <p:ext uri="{BB962C8B-B14F-4D97-AF65-F5344CB8AC3E}">
        <p14:creationId xmlns:p14="http://schemas.microsoft.com/office/powerpoint/2010/main" val="170183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8FBC926-2B84-FA61-BE73-FC32A2485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C49E4BE-1A10-CF59-B398-40AB991136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BE3AB21-3153-56ED-2F1B-830322AF4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61B820-C883-406B-B26C-2DD5A631DD82}" type="datetimeFigureOut">
              <a:rPr lang="da-DK" smtClean="0"/>
              <a:t>02-08-2022</a:t>
            </a:fld>
            <a:endParaRPr lang="da-DK"/>
          </a:p>
        </p:txBody>
      </p:sp>
      <p:sp>
        <p:nvSpPr>
          <p:cNvPr id="5" name="Pladsholder til sidefod 4">
            <a:extLst>
              <a:ext uri="{FF2B5EF4-FFF2-40B4-BE49-F238E27FC236}">
                <a16:creationId xmlns:a16="http://schemas.microsoft.com/office/drawing/2014/main" id="{A5FE30CD-7FC8-5CAF-1845-31EB3BFBBE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F6163A15-EBA2-6CC9-AD01-EE8138E29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81ACC-978F-41BC-97BF-32A1799D6AA1}" type="slidenum">
              <a:rPr lang="da-DK" smtClean="0"/>
              <a:t>‹nr.›</a:t>
            </a:fld>
            <a:endParaRPr lang="da-DK"/>
          </a:p>
        </p:txBody>
      </p:sp>
    </p:spTree>
    <p:extLst>
      <p:ext uri="{BB962C8B-B14F-4D97-AF65-F5344CB8AC3E}">
        <p14:creationId xmlns:p14="http://schemas.microsoft.com/office/powerpoint/2010/main" val="423702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c 1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98920B5C-E498-9593-A085-A37EA89E1C2D}"/>
              </a:ext>
            </a:extLst>
          </p:cNvPr>
          <p:cNvSpPr>
            <a:spLocks noGrp="1"/>
          </p:cNvSpPr>
          <p:nvPr>
            <p:ph type="ctrTitle"/>
          </p:nvPr>
        </p:nvSpPr>
        <p:spPr>
          <a:xfrm>
            <a:off x="892817" y="1370171"/>
            <a:ext cx="4425551" cy="2387600"/>
          </a:xfrm>
        </p:spPr>
        <p:txBody>
          <a:bodyPr>
            <a:normAutofit/>
          </a:bodyPr>
          <a:lstStyle/>
          <a:p>
            <a:pPr algn="l"/>
            <a:r>
              <a:rPr lang="da-DK" dirty="0">
                <a:solidFill>
                  <a:srgbClr val="FFFFFF"/>
                </a:solidFill>
              </a:rPr>
              <a:t>#Bikestagram</a:t>
            </a:r>
          </a:p>
        </p:txBody>
      </p:sp>
      <p:sp>
        <p:nvSpPr>
          <p:cNvPr id="3" name="Undertitel 2">
            <a:extLst>
              <a:ext uri="{FF2B5EF4-FFF2-40B4-BE49-F238E27FC236}">
                <a16:creationId xmlns:a16="http://schemas.microsoft.com/office/drawing/2014/main" id="{FB88D543-0222-3490-A65F-067935C944EC}"/>
              </a:ext>
            </a:extLst>
          </p:cNvPr>
          <p:cNvSpPr>
            <a:spLocks noGrp="1"/>
          </p:cNvSpPr>
          <p:nvPr>
            <p:ph type="subTitle" idx="1"/>
          </p:nvPr>
        </p:nvSpPr>
        <p:spPr>
          <a:xfrm>
            <a:off x="892817" y="3849845"/>
            <a:ext cx="4425551" cy="1881751"/>
          </a:xfrm>
        </p:spPr>
        <p:txBody>
          <a:bodyPr>
            <a:normAutofit/>
          </a:bodyPr>
          <a:lstStyle/>
          <a:p>
            <a:pPr algn="l"/>
            <a:endParaRPr lang="da-DK" dirty="0">
              <a:solidFill>
                <a:srgbClr val="FFFFFF"/>
              </a:solidFill>
            </a:endParaRPr>
          </a:p>
        </p:txBody>
      </p:sp>
      <p:sp>
        <p:nvSpPr>
          <p:cNvPr id="16" name="Oval 1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Billede 4">
            <a:extLst>
              <a:ext uri="{FF2B5EF4-FFF2-40B4-BE49-F238E27FC236}">
                <a16:creationId xmlns:a16="http://schemas.microsoft.com/office/drawing/2014/main" id="{0CE35F33-7226-713A-616E-7B12F1BD8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861" y="270180"/>
            <a:ext cx="2602216"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7" name="Billede 6">
            <a:extLst>
              <a:ext uri="{FF2B5EF4-FFF2-40B4-BE49-F238E27FC236}">
                <a16:creationId xmlns:a16="http://schemas.microsoft.com/office/drawing/2014/main" id="{DD10B63F-8906-3416-5901-EEC9077A8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2279" y="4286835"/>
            <a:ext cx="2899242" cy="1761692"/>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3510732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09037F-F990-7962-55BA-C79D5D900F02}"/>
              </a:ext>
            </a:extLst>
          </p:cNvPr>
          <p:cNvSpPr>
            <a:spLocks noGrp="1"/>
          </p:cNvSpPr>
          <p:nvPr>
            <p:ph type="title"/>
          </p:nvPr>
        </p:nvSpPr>
        <p:spPr>
          <a:xfrm>
            <a:off x="645064" y="525982"/>
            <a:ext cx="4282983" cy="1200361"/>
          </a:xfrm>
        </p:spPr>
        <p:txBody>
          <a:bodyPr anchor="b">
            <a:normAutofit/>
          </a:bodyPr>
          <a:lstStyle/>
          <a:p>
            <a:r>
              <a:rPr lang="da-DK" sz="3100" dirty="0"/>
              <a:t>Fra bobler til holdninger, vaner og tanker!</a:t>
            </a:r>
          </a:p>
        </p:txBody>
      </p:sp>
      <p:sp>
        <p:nvSpPr>
          <p:cNvPr id="11" name="Rectangle 10">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5309566A-D1BB-4EEF-97F4-F717AEA36455}"/>
              </a:ext>
            </a:extLst>
          </p:cNvPr>
          <p:cNvSpPr>
            <a:spLocks noGrp="1"/>
          </p:cNvSpPr>
          <p:nvPr>
            <p:ph idx="1"/>
          </p:nvPr>
        </p:nvSpPr>
        <p:spPr>
          <a:xfrm>
            <a:off x="645066" y="2031101"/>
            <a:ext cx="4282984" cy="3511943"/>
          </a:xfrm>
        </p:spPr>
        <p:txBody>
          <a:bodyPr anchor="ctr">
            <a:normAutofit fontScale="92500" lnSpcReduction="20000"/>
          </a:bodyPr>
          <a:lstStyle/>
          <a:p>
            <a:pPr marL="0" indent="0">
              <a:lnSpc>
                <a:spcPct val="110000"/>
              </a:lnSpc>
              <a:buNone/>
            </a:pPr>
            <a:r>
              <a:rPr lang="da-DK" sz="1700" b="1" dirty="0"/>
              <a:t>I skal nu lave et mindmap på arbejdsarket ”Associations-mindmap”.</a:t>
            </a:r>
          </a:p>
          <a:p>
            <a:pPr marL="0" indent="0">
              <a:lnSpc>
                <a:spcPct val="110000"/>
              </a:lnSpc>
              <a:buNone/>
            </a:pPr>
            <a:r>
              <a:rPr lang="da-DK" sz="1700" dirty="0"/>
              <a:t>Logoet i midten af mindmappet repræsenterer jer som unge cyklister. </a:t>
            </a:r>
          </a:p>
          <a:p>
            <a:pPr marL="0" indent="0">
              <a:lnSpc>
                <a:spcPct val="110000"/>
              </a:lnSpc>
              <a:buNone/>
            </a:pPr>
            <a:r>
              <a:rPr lang="da-DK" sz="1700" dirty="0"/>
              <a:t>På baggrund af jeres arbejde med ”</a:t>
            </a:r>
            <a:r>
              <a:rPr lang="da-DK" sz="1700" dirty="0" err="1"/>
              <a:t>Backseat</a:t>
            </a:r>
            <a:r>
              <a:rPr lang="da-DK" sz="1700" dirty="0"/>
              <a:t> Generation?”, appelformerne og samtalerne om jer selv igennem forløbet, skal I lave et mindmap om jer selv som unge cyklister. I skal i mindmappet gøre rede for jeres konkrete brug af cyklen, tanker, følelser, vaner, meninger, fremtidsplaner mv. Skriv med ord, hvad I kommer i tanker om, når I tænker på jer selv som cyklister. Sorter i underemner.</a:t>
            </a:r>
          </a:p>
        </p:txBody>
      </p:sp>
      <p:sp>
        <p:nvSpPr>
          <p:cNvPr id="13" name="Rectangle 12">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51B83921-734B-3003-F95D-EEBF7D5DB3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906587"/>
            <a:ext cx="5628018" cy="4811955"/>
          </a:xfrm>
          <a:prstGeom prst="rect">
            <a:avLst/>
          </a:prstGeom>
        </p:spPr>
      </p:pic>
    </p:spTree>
    <p:extLst>
      <p:ext uri="{BB962C8B-B14F-4D97-AF65-F5344CB8AC3E}">
        <p14:creationId xmlns:p14="http://schemas.microsoft.com/office/powerpoint/2010/main" val="971808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D26266-107B-571F-0A42-3351E5493141}"/>
              </a:ext>
            </a:extLst>
          </p:cNvPr>
          <p:cNvSpPr>
            <a:spLocks noGrp="1"/>
          </p:cNvSpPr>
          <p:nvPr>
            <p:ph type="title"/>
          </p:nvPr>
        </p:nvSpPr>
        <p:spPr>
          <a:xfrm>
            <a:off x="572493" y="238539"/>
            <a:ext cx="11018520" cy="1434415"/>
          </a:xfrm>
        </p:spPr>
        <p:txBody>
          <a:bodyPr anchor="b">
            <a:normAutofit/>
          </a:bodyPr>
          <a:lstStyle/>
          <a:p>
            <a:r>
              <a:rPr lang="da-DK" sz="5400" dirty="0"/>
              <a:t>#Bikestagram – En hybrid!</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43CB3701-0D79-993A-BEFF-A4778A546747}"/>
              </a:ext>
            </a:extLst>
          </p:cNvPr>
          <p:cNvSpPr>
            <a:spLocks noGrp="1"/>
          </p:cNvSpPr>
          <p:nvPr>
            <p:ph idx="1"/>
          </p:nvPr>
        </p:nvSpPr>
        <p:spPr>
          <a:xfrm>
            <a:off x="572493" y="2071316"/>
            <a:ext cx="6713552" cy="4477402"/>
          </a:xfrm>
        </p:spPr>
        <p:txBody>
          <a:bodyPr anchor="t">
            <a:normAutofit fontScale="47500" lnSpcReduction="20000"/>
          </a:bodyPr>
          <a:lstStyle/>
          <a:p>
            <a:pPr marL="0" indent="0">
              <a:lnSpc>
                <a:spcPct val="120000"/>
              </a:lnSpc>
              <a:spcBef>
                <a:spcPts val="1800"/>
              </a:spcBef>
              <a:buNone/>
            </a:pPr>
            <a:r>
              <a:rPr lang="da-DK" sz="2900" dirty="0">
                <a:ea typeface="Calibri" panose="020F0502020204030204" pitchFamily="34" charset="0"/>
                <a:cs typeface="Open Sans" panose="020B0606030504020204" pitchFamily="34" charset="0"/>
              </a:rPr>
              <a:t>Et </a:t>
            </a:r>
            <a:r>
              <a:rPr lang="da-DK" sz="2900" dirty="0" err="1">
                <a:ea typeface="Calibri" panose="020F0502020204030204" pitchFamily="34" charset="0"/>
                <a:cs typeface="Open Sans" panose="020B0606030504020204" pitchFamily="34" charset="0"/>
              </a:rPr>
              <a:t>Bikestagram</a:t>
            </a:r>
            <a:r>
              <a:rPr lang="da-DK" sz="2900" dirty="0">
                <a:ea typeface="Calibri" panose="020F0502020204030204" pitchFamily="34" charset="0"/>
                <a:cs typeface="Open Sans" panose="020B0606030504020204" pitchFamily="34" charset="0"/>
              </a:rPr>
              <a:t> består af et kvadratisk underlag, et logobillede #Bikestagram og en række konkrete ting, som repræsenterer jeres associationer, tanker, følelser og holdninger. Når alt ligger rigtigt, som I vil have det, skal I tage et foto. Dette foto med det kvadratiske billede laves som et opslag på papir/karton med tilhørende QR-kode. Bag QR-koden kan modtageren høre jeres individuelle, mundtlige præsentation af jeres </a:t>
            </a:r>
            <a:r>
              <a:rPr lang="da-DK" sz="2900" dirty="0" err="1">
                <a:ea typeface="Calibri" panose="020F0502020204030204" pitchFamily="34" charset="0"/>
                <a:cs typeface="Open Sans" panose="020B0606030504020204" pitchFamily="34" charset="0"/>
              </a:rPr>
              <a:t>Bikestagram</a:t>
            </a:r>
            <a:r>
              <a:rPr lang="da-DK" sz="2900" dirty="0">
                <a:ea typeface="Calibri" panose="020F0502020204030204" pitchFamily="34" charset="0"/>
                <a:cs typeface="Open Sans" panose="020B0606030504020204" pitchFamily="34" charset="0"/>
              </a:rPr>
              <a:t>.</a:t>
            </a:r>
          </a:p>
          <a:p>
            <a:pPr marL="0" indent="0">
              <a:lnSpc>
                <a:spcPct val="120000"/>
              </a:lnSpc>
              <a:spcBef>
                <a:spcPts val="1800"/>
              </a:spcBef>
              <a:buNone/>
            </a:pPr>
            <a:r>
              <a:rPr lang="da-DK" sz="2900" dirty="0">
                <a:effectLst/>
                <a:ea typeface="Calibri" panose="020F0502020204030204" pitchFamily="34" charset="0"/>
                <a:cs typeface="Open Sans" panose="020B0606030504020204" pitchFamily="34" charset="0"/>
              </a:rPr>
              <a:t>I et </a:t>
            </a:r>
            <a:r>
              <a:rPr lang="da-DK" sz="2900" dirty="0" err="1">
                <a:effectLst/>
                <a:ea typeface="Calibri" panose="020F0502020204030204" pitchFamily="34" charset="0"/>
                <a:cs typeface="Open Sans" panose="020B0606030504020204" pitchFamily="34" charset="0"/>
              </a:rPr>
              <a:t>Bikestagram</a:t>
            </a:r>
            <a:r>
              <a:rPr lang="da-DK" sz="2900" dirty="0">
                <a:effectLst/>
                <a:ea typeface="Calibri" panose="020F0502020204030204" pitchFamily="34" charset="0"/>
                <a:cs typeface="Open Sans" panose="020B0606030504020204" pitchFamily="34" charset="0"/>
              </a:rPr>
              <a:t> gælder det om at være kreativ og iscenesætte dine associationer på baggrund af arbejdet med ”</a:t>
            </a:r>
            <a:r>
              <a:rPr lang="da-DK" sz="2900" dirty="0" err="1">
                <a:effectLst/>
                <a:ea typeface="Calibri" panose="020F0502020204030204" pitchFamily="34" charset="0"/>
                <a:cs typeface="Open Sans" panose="020B0606030504020204" pitchFamily="34" charset="0"/>
              </a:rPr>
              <a:t>Backseat</a:t>
            </a:r>
            <a:r>
              <a:rPr lang="da-DK" sz="2900" dirty="0">
                <a:effectLst/>
                <a:ea typeface="Calibri" panose="020F0502020204030204" pitchFamily="34" charset="0"/>
                <a:cs typeface="Open Sans" panose="020B0606030504020204" pitchFamily="34" charset="0"/>
              </a:rPr>
              <a:t> Generation?” i en kvadratisk form, som </a:t>
            </a:r>
            <a:r>
              <a:rPr lang="da-DK" sz="2900" dirty="0">
                <a:ea typeface="Calibri" panose="020F0502020204030204" pitchFamily="34" charset="0"/>
                <a:cs typeface="Open Sans" panose="020B0606030504020204" pitchFamily="34" charset="0"/>
              </a:rPr>
              <a:t>I</a:t>
            </a:r>
            <a:r>
              <a:rPr lang="da-DK" sz="2900" dirty="0">
                <a:effectLst/>
                <a:ea typeface="Calibri" panose="020F0502020204030204" pitchFamily="34" charset="0"/>
                <a:cs typeface="Open Sans" panose="020B0606030504020204" pitchFamily="34" charset="0"/>
              </a:rPr>
              <a:t> kender det fra Instagram. Ideen udspringer af arbejdet med Book Bentos. Prøv at google ordet, og få inspiration. Forestil dig, at der i stedet ligger et #Bikestagram-logo i midten, som repræsenterer dig.</a:t>
            </a:r>
          </a:p>
          <a:p>
            <a:pPr marL="0" indent="0">
              <a:lnSpc>
                <a:spcPct val="120000"/>
              </a:lnSpc>
              <a:spcBef>
                <a:spcPts val="1800"/>
              </a:spcBef>
              <a:buNone/>
            </a:pPr>
            <a:r>
              <a:rPr lang="da-DK" sz="2900" dirty="0">
                <a:ea typeface="Calibri" panose="020F0502020204030204" pitchFamily="34" charset="0"/>
                <a:cs typeface="Open Sans" panose="020B0606030504020204" pitchFamily="34" charset="0"/>
              </a:rPr>
              <a:t>I jeres </a:t>
            </a:r>
            <a:r>
              <a:rPr lang="da-DK" sz="2900" dirty="0" err="1">
                <a:ea typeface="Calibri" panose="020F0502020204030204" pitchFamily="34" charset="0"/>
                <a:cs typeface="Open Sans" panose="020B0606030504020204" pitchFamily="34" charset="0"/>
              </a:rPr>
              <a:t>Bikestagram</a:t>
            </a:r>
            <a:r>
              <a:rPr lang="da-DK" sz="2900" dirty="0">
                <a:ea typeface="Calibri" panose="020F0502020204030204" pitchFamily="34" charset="0"/>
                <a:cs typeface="Open Sans" panose="020B0606030504020204" pitchFamily="34" charset="0"/>
              </a:rPr>
              <a:t> skal I iscenesætte jeres associationer, tanker, følelser og holdninger på en måde, som skaber en personlig, æstetisk og visuel fortælling. Brug derfor ordene fra dit associations-mindmap, og prøv at erstatte ordene med konkrete ting, som kunne repræsentere en følelse, holdning, mening, tanke osv.</a:t>
            </a:r>
          </a:p>
          <a:p>
            <a:pPr marL="0" indent="0">
              <a:lnSpc>
                <a:spcPct val="120000"/>
              </a:lnSpc>
              <a:spcBef>
                <a:spcPts val="1800"/>
              </a:spcBef>
              <a:buNone/>
            </a:pPr>
            <a:r>
              <a:rPr lang="da-DK" sz="2900" dirty="0">
                <a:ea typeface="Calibri" panose="020F0502020204030204" pitchFamily="34" charset="0"/>
                <a:cs typeface="Open Sans" panose="020B0606030504020204" pitchFamily="34" charset="0"/>
              </a:rPr>
              <a:t>Arbejd grundigt med jeres egne associationer, så jeres </a:t>
            </a:r>
            <a:r>
              <a:rPr lang="da-DK" sz="2900" dirty="0" err="1">
                <a:ea typeface="Calibri" panose="020F0502020204030204" pitchFamily="34" charset="0"/>
                <a:cs typeface="Open Sans" panose="020B0606030504020204" pitchFamily="34" charset="0"/>
              </a:rPr>
              <a:t>Bikestagram</a:t>
            </a:r>
            <a:r>
              <a:rPr lang="da-DK" sz="2900" dirty="0">
                <a:ea typeface="Calibri" panose="020F0502020204030204" pitchFamily="34" charset="0"/>
                <a:cs typeface="Open Sans" panose="020B0606030504020204" pitchFamily="34" charset="0"/>
              </a:rPr>
              <a:t> bliver kreativt og spændende. Vær bevidst om at appellere til både fornuft, følelser og troværdighed (logos, patos og etos).</a:t>
            </a:r>
          </a:p>
          <a:p>
            <a:pPr marL="0" indent="0">
              <a:buNone/>
            </a:pPr>
            <a:endParaRPr lang="da-DK" sz="1700" dirty="0">
              <a:latin typeface="Doppio One" panose="02010603030000020804" pitchFamily="2" charset="0"/>
              <a:ea typeface="Calibri" panose="020F0502020204030204" pitchFamily="34" charset="0"/>
              <a:cs typeface="Open Sans" panose="020B0606030504020204" pitchFamily="34" charset="0"/>
            </a:endParaRPr>
          </a:p>
          <a:p>
            <a:pPr marL="0" indent="0">
              <a:buNone/>
            </a:pPr>
            <a:endParaRPr lang="da-DK" sz="1700" dirty="0">
              <a:latin typeface="Doppio One" panose="02010603030000020804" pitchFamily="2" charset="0"/>
              <a:ea typeface="Calibri" panose="020F0502020204030204" pitchFamily="34" charset="0"/>
              <a:cs typeface="Open Sans" panose="020B0606030504020204" pitchFamily="34" charset="0"/>
            </a:endParaRPr>
          </a:p>
          <a:p>
            <a:pPr marL="0" indent="0">
              <a:buNone/>
            </a:pPr>
            <a:endParaRPr lang="da-DK" sz="1700" dirty="0">
              <a:latin typeface="Doppio One" panose="02010603030000020804" pitchFamily="2" charset="0"/>
              <a:ea typeface="Calibri" panose="020F0502020204030204" pitchFamily="34" charset="0"/>
              <a:cs typeface="Open Sans" panose="020B0606030504020204" pitchFamily="34" charset="0"/>
            </a:endParaRPr>
          </a:p>
        </p:txBody>
      </p:sp>
      <p:pic>
        <p:nvPicPr>
          <p:cNvPr id="5" name="Billede 4">
            <a:extLst>
              <a:ext uri="{FF2B5EF4-FFF2-40B4-BE49-F238E27FC236}">
                <a16:creationId xmlns:a16="http://schemas.microsoft.com/office/drawing/2014/main" id="{ACC945DC-ADE7-4D91-72A5-A89DD6FE67CE}"/>
              </a:ext>
            </a:extLst>
          </p:cNvPr>
          <p:cNvPicPr>
            <a:picLocks noChangeAspect="1"/>
          </p:cNvPicPr>
          <p:nvPr/>
        </p:nvPicPr>
        <p:blipFill>
          <a:blip r:embed="rId2">
            <a:extLst>
              <a:ext uri="{28A0092B-C50C-407E-A947-70E740481C1C}">
                <a14:useLocalDpi xmlns:a14="http://schemas.microsoft.com/office/drawing/2010/main" val="0"/>
              </a:ext>
            </a:extLst>
          </a:blip>
          <a:srcRect l="15972" r="15972"/>
          <a:stretch/>
        </p:blipFill>
        <p:spPr>
          <a:xfrm>
            <a:off x="7675658" y="2093976"/>
            <a:ext cx="3941064" cy="4096512"/>
          </a:xfrm>
          <a:prstGeom prst="rect">
            <a:avLst/>
          </a:prstGeom>
        </p:spPr>
      </p:pic>
    </p:spTree>
    <p:extLst>
      <p:ext uri="{BB962C8B-B14F-4D97-AF65-F5344CB8AC3E}">
        <p14:creationId xmlns:p14="http://schemas.microsoft.com/office/powerpoint/2010/main" val="115012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6739E5-9546-50E4-2DE6-E23223B6CC93}"/>
              </a:ext>
            </a:extLst>
          </p:cNvPr>
          <p:cNvSpPr>
            <a:spLocks noGrp="1"/>
          </p:cNvSpPr>
          <p:nvPr>
            <p:ph type="title"/>
          </p:nvPr>
        </p:nvSpPr>
        <p:spPr>
          <a:xfrm>
            <a:off x="4965430" y="629266"/>
            <a:ext cx="6586491" cy="1676603"/>
          </a:xfrm>
        </p:spPr>
        <p:txBody>
          <a:bodyPr>
            <a:normAutofit/>
          </a:bodyPr>
          <a:lstStyle/>
          <a:p>
            <a:r>
              <a:rPr lang="da-DK" sz="5400" dirty="0"/>
              <a:t>Overvejelser i arbejdsprocessen </a:t>
            </a:r>
          </a:p>
        </p:txBody>
      </p:sp>
      <p:sp>
        <p:nvSpPr>
          <p:cNvPr id="3" name="Pladsholder til indhold 2">
            <a:extLst>
              <a:ext uri="{FF2B5EF4-FFF2-40B4-BE49-F238E27FC236}">
                <a16:creationId xmlns:a16="http://schemas.microsoft.com/office/drawing/2014/main" id="{5CCB272C-D81E-75E3-A20B-ADEF870CAE21}"/>
              </a:ext>
            </a:extLst>
          </p:cNvPr>
          <p:cNvSpPr>
            <a:spLocks noGrp="1"/>
          </p:cNvSpPr>
          <p:nvPr>
            <p:ph idx="1"/>
          </p:nvPr>
        </p:nvSpPr>
        <p:spPr>
          <a:xfrm>
            <a:off x="4965431" y="2438400"/>
            <a:ext cx="6586490" cy="4163122"/>
          </a:xfrm>
        </p:spPr>
        <p:txBody>
          <a:bodyPr>
            <a:normAutofit/>
          </a:bodyPr>
          <a:lstStyle/>
          <a:p>
            <a:pPr marL="0" indent="0">
              <a:buNone/>
            </a:pPr>
            <a:r>
              <a:rPr lang="da-DK" sz="1800" b="1" dirty="0">
                <a:ea typeface="Calibri" panose="020F0502020204030204" pitchFamily="34" charset="0"/>
                <a:cs typeface="Open Sans" panose="020B0606030504020204" pitchFamily="34" charset="0"/>
              </a:rPr>
              <a:t>Sådan gør I:</a:t>
            </a:r>
          </a:p>
          <a:p>
            <a:pPr marL="0" indent="0">
              <a:buNone/>
            </a:pPr>
            <a:endParaRPr lang="da-DK" sz="1100" dirty="0">
              <a:ea typeface="Calibri" panose="020F0502020204030204" pitchFamily="34" charset="0"/>
              <a:cs typeface="Open Sans" panose="020B0606030504020204" pitchFamily="34" charset="0"/>
            </a:endParaRPr>
          </a:p>
          <a:p>
            <a:pPr marL="0" indent="0">
              <a:lnSpc>
                <a:spcPct val="110000"/>
              </a:lnSpc>
              <a:buNone/>
            </a:pPr>
            <a:r>
              <a:rPr lang="da-DK" sz="1100" b="1" dirty="0">
                <a:ea typeface="Calibri" panose="020F0502020204030204" pitchFamily="34" charset="0"/>
                <a:cs typeface="Open Sans" panose="020B0606030504020204" pitchFamily="34" charset="0"/>
              </a:rPr>
              <a:t>Billedets baggrund</a:t>
            </a:r>
          </a:p>
          <a:p>
            <a:pPr marL="0" indent="0">
              <a:lnSpc>
                <a:spcPct val="110000"/>
              </a:lnSpc>
              <a:buNone/>
            </a:pPr>
            <a:r>
              <a:rPr lang="da-DK" sz="1100" dirty="0"/>
              <a:t>Hvad vil du placere dit logo på? Hvilken baggrund vil være passende til det, du prøver at kommunikere? Du kan vælge stof, karton, græs, asfalt osv. Vælg baggrund efter de tanker og den stemning, du ønsker at kommunikere. </a:t>
            </a:r>
          </a:p>
          <a:p>
            <a:pPr marL="0" indent="0">
              <a:lnSpc>
                <a:spcPct val="110000"/>
              </a:lnSpc>
              <a:buNone/>
            </a:pPr>
            <a:r>
              <a:rPr lang="da-DK" sz="1100" b="1" dirty="0"/>
              <a:t>Rekvisitter</a:t>
            </a:r>
          </a:p>
          <a:p>
            <a:pPr marL="0" indent="0">
              <a:lnSpc>
                <a:spcPct val="110000"/>
              </a:lnSpc>
              <a:buNone/>
            </a:pPr>
            <a:r>
              <a:rPr lang="da-DK" sz="1100" dirty="0"/>
              <a:t>Hvilke rekvisitter kunne fortælle noget generelt om andre unge og cykling (brug mindmaps om filmens aktører samt om appelformer), men mest om dig og dine cykelvaner, om dine fremtidsplaner som cyklist, om cyklens rolle i dit miljø og liv. Særlige citater fra ”</a:t>
            </a:r>
            <a:r>
              <a:rPr lang="da-DK" sz="1100" dirty="0" err="1"/>
              <a:t>Backseat</a:t>
            </a:r>
            <a:r>
              <a:rPr lang="da-DK" sz="1100" dirty="0"/>
              <a:t> Generation?”, som du er enig i og som spiller en rolle i dit liv, kan også ”omsættes” til konkrete rekvisitter på underlaget.</a:t>
            </a:r>
          </a:p>
          <a:p>
            <a:pPr marL="0" indent="0">
              <a:lnSpc>
                <a:spcPct val="110000"/>
              </a:lnSpc>
              <a:buNone/>
            </a:pPr>
            <a:r>
              <a:rPr lang="da-DK" sz="1100" b="1" dirty="0"/>
              <a:t>Sammensætning</a:t>
            </a:r>
          </a:p>
          <a:p>
            <a:pPr marL="0" indent="0">
              <a:lnSpc>
                <a:spcPct val="110000"/>
              </a:lnSpc>
              <a:buNone/>
            </a:pPr>
            <a:r>
              <a:rPr lang="da-DK" sz="1100" dirty="0"/>
              <a:t>Når underlag, logo og de konkrete rekvisitter skal sættes sammen, kan du overveje om det skal give indtryk af at være rodet eller symmetrisk. Arranger det efter, hvordan du er som cyklist.</a:t>
            </a:r>
          </a:p>
          <a:p>
            <a:pPr marL="0" indent="0">
              <a:lnSpc>
                <a:spcPct val="110000"/>
              </a:lnSpc>
              <a:buNone/>
            </a:pPr>
            <a:r>
              <a:rPr lang="da-DK" sz="1100" dirty="0"/>
              <a:t>Tal i klassen om, hvordan man kunne gribe opgaven an.</a:t>
            </a:r>
          </a:p>
          <a:p>
            <a:pPr marL="0" indent="0">
              <a:lnSpc>
                <a:spcPct val="110000"/>
              </a:lnSpc>
              <a:buNone/>
            </a:pPr>
            <a:r>
              <a:rPr lang="da-DK" sz="1100" dirty="0"/>
              <a:t>Herefter arbejder I alle individuelt.</a:t>
            </a:r>
          </a:p>
          <a:p>
            <a:pPr marL="0" indent="0">
              <a:buNone/>
            </a:pPr>
            <a:endParaRPr lang="da-DK" sz="1100" dirty="0"/>
          </a:p>
          <a:p>
            <a:pPr marL="0" indent="0">
              <a:buNone/>
            </a:pPr>
            <a:endParaRPr lang="da-DK" sz="1100" dirty="0"/>
          </a:p>
          <a:p>
            <a:pPr marL="0" indent="0">
              <a:buNone/>
            </a:pPr>
            <a:endParaRPr lang="da-DK" sz="1100" dirty="0"/>
          </a:p>
          <a:p>
            <a:pPr marL="0" indent="0">
              <a:buNone/>
            </a:pPr>
            <a:endParaRPr lang="da-DK" sz="1100" dirty="0"/>
          </a:p>
          <a:p>
            <a:pPr marL="0" indent="0">
              <a:buNone/>
            </a:pPr>
            <a:endParaRPr lang="da-DK" sz="1100" dirty="0"/>
          </a:p>
        </p:txBody>
      </p:sp>
      <p:pic>
        <p:nvPicPr>
          <p:cNvPr id="5" name="Billede 4">
            <a:extLst>
              <a:ext uri="{FF2B5EF4-FFF2-40B4-BE49-F238E27FC236}">
                <a16:creationId xmlns:a16="http://schemas.microsoft.com/office/drawing/2014/main" id="{CF572B31-A7A4-9A64-A9A3-E3F9796A15B8}"/>
              </a:ext>
            </a:extLst>
          </p:cNvPr>
          <p:cNvPicPr>
            <a:picLocks noChangeAspect="1"/>
          </p:cNvPicPr>
          <p:nvPr/>
        </p:nvPicPr>
        <p:blipFill rotWithShape="1">
          <a:blip r:embed="rId2">
            <a:extLst>
              <a:ext uri="{28A0092B-C50C-407E-A947-70E740481C1C}">
                <a14:useLocalDpi xmlns:a14="http://schemas.microsoft.com/office/drawing/2010/main" val="0"/>
              </a:ext>
            </a:extLst>
          </a:blip>
          <a:srcRect l="24989" r="29891" b="-1"/>
          <a:stretch/>
        </p:blipFill>
        <p:spPr>
          <a:xfrm>
            <a:off x="20" y="10"/>
            <a:ext cx="4635571" cy="6857990"/>
          </a:xfrm>
          <a:prstGeom prst="rect">
            <a:avLst/>
          </a:prstGeom>
          <a:effectLst/>
        </p:spPr>
      </p:pic>
    </p:spTree>
    <p:extLst>
      <p:ext uri="{BB962C8B-B14F-4D97-AF65-F5344CB8AC3E}">
        <p14:creationId xmlns:p14="http://schemas.microsoft.com/office/powerpoint/2010/main" val="264095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56A156AE-00CD-E24F-42D0-217C3DB80E99}"/>
              </a:ext>
            </a:extLst>
          </p:cNvPr>
          <p:cNvSpPr>
            <a:spLocks noGrp="1"/>
          </p:cNvSpPr>
          <p:nvPr>
            <p:ph type="title"/>
          </p:nvPr>
        </p:nvSpPr>
        <p:spPr>
          <a:xfrm>
            <a:off x="838200" y="401221"/>
            <a:ext cx="10515600" cy="1348065"/>
          </a:xfrm>
        </p:spPr>
        <p:txBody>
          <a:bodyPr>
            <a:normAutofit/>
          </a:bodyPr>
          <a:lstStyle/>
          <a:p>
            <a:r>
              <a:rPr lang="da-DK" sz="5400" dirty="0">
                <a:solidFill>
                  <a:srgbClr val="FFFFFF"/>
                </a:solidFill>
              </a:rPr>
              <a:t>#Bikestagram – med på en lytter!</a:t>
            </a:r>
          </a:p>
        </p:txBody>
      </p:sp>
      <p:sp>
        <p:nvSpPr>
          <p:cNvPr id="3" name="Pladsholder til indhold 2">
            <a:extLst>
              <a:ext uri="{FF2B5EF4-FFF2-40B4-BE49-F238E27FC236}">
                <a16:creationId xmlns:a16="http://schemas.microsoft.com/office/drawing/2014/main" id="{4E0B0AEE-E834-0D9D-3497-929CB858C915}"/>
              </a:ext>
            </a:extLst>
          </p:cNvPr>
          <p:cNvSpPr>
            <a:spLocks noGrp="1"/>
          </p:cNvSpPr>
          <p:nvPr>
            <p:ph idx="1"/>
          </p:nvPr>
        </p:nvSpPr>
        <p:spPr>
          <a:xfrm>
            <a:off x="285751" y="2486026"/>
            <a:ext cx="11534774" cy="4219574"/>
          </a:xfrm>
        </p:spPr>
        <p:txBody>
          <a:bodyPr>
            <a:normAutofit fontScale="92500" lnSpcReduction="10000"/>
          </a:bodyPr>
          <a:lstStyle/>
          <a:p>
            <a:pPr marL="0" indent="0">
              <a:buNone/>
            </a:pPr>
            <a:r>
              <a:rPr lang="da-DK" sz="1400" dirty="0"/>
              <a:t>Når du arbejder med dit </a:t>
            </a:r>
            <a:r>
              <a:rPr lang="da-DK" sz="1400" dirty="0" err="1"/>
              <a:t>Bikestagram</a:t>
            </a:r>
            <a:r>
              <a:rPr lang="da-DK" sz="1400" dirty="0"/>
              <a:t>, repræsenterer de forskellige rekvisitter noget, som du gerne vil kommunikere om at være ung og cyklist.</a:t>
            </a:r>
          </a:p>
          <a:p>
            <a:pPr marL="0" indent="0">
              <a:buNone/>
            </a:pPr>
            <a:r>
              <a:rPr lang="da-DK" sz="1400" dirty="0"/>
              <a:t>Du skal derfor lave små tekster til de forskellige rekvisitter. Kort sagt skal du ud fra rekvisitterne fortælle historien om dig som ung cyklist.</a:t>
            </a:r>
          </a:p>
          <a:p>
            <a:pPr marL="0" indent="0">
              <a:buNone/>
            </a:pPr>
            <a:r>
              <a:rPr lang="da-DK" sz="1400" dirty="0"/>
              <a:t>Når du er færdig med dit </a:t>
            </a:r>
            <a:r>
              <a:rPr lang="da-DK" sz="1400" dirty="0" err="1"/>
              <a:t>Bikestagram</a:t>
            </a:r>
            <a:r>
              <a:rPr lang="da-DK" sz="1400" dirty="0"/>
              <a:t> og dine tekster, skal de indtales. Du skal være anonym på optagelsen. I repræsenterer alle ”en ung cyklist”. </a:t>
            </a:r>
          </a:p>
          <a:p>
            <a:pPr marL="0" indent="0">
              <a:buNone/>
            </a:pPr>
            <a:r>
              <a:rPr lang="da-DK" sz="1400" dirty="0"/>
              <a:t>Brug mobil/diktafon. </a:t>
            </a:r>
          </a:p>
          <a:p>
            <a:pPr marL="0" indent="0">
              <a:buNone/>
            </a:pPr>
            <a:endParaRPr lang="da-DK" sz="1400" dirty="0"/>
          </a:p>
          <a:p>
            <a:pPr marL="0" indent="0">
              <a:buNone/>
            </a:pPr>
            <a:r>
              <a:rPr lang="da-DK" sz="1600" b="1" dirty="0"/>
              <a:t>Begynd med:</a:t>
            </a:r>
          </a:p>
          <a:p>
            <a:pPr marL="0" indent="0">
              <a:buNone/>
            </a:pPr>
            <a:r>
              <a:rPr lang="da-DK" sz="1400" b="1" i="1" dirty="0"/>
              <a:t>- Tak, fordi du lytter til mit </a:t>
            </a:r>
            <a:r>
              <a:rPr lang="da-DK" sz="1400" b="1" i="1" dirty="0" err="1"/>
              <a:t>Bikestagram</a:t>
            </a:r>
            <a:r>
              <a:rPr lang="da-DK" sz="1400" b="1" i="1" dirty="0"/>
              <a:t>. Med mit </a:t>
            </a:r>
            <a:r>
              <a:rPr lang="da-DK" sz="1400" b="1" i="1" dirty="0" err="1"/>
              <a:t>Bikestagram</a:t>
            </a:r>
            <a:r>
              <a:rPr lang="da-DK" sz="1400" b="1" i="1" dirty="0"/>
              <a:t> fortæller jeg om at være ung og cyklist …</a:t>
            </a:r>
          </a:p>
          <a:p>
            <a:pPr marL="0" indent="0">
              <a:buNone/>
            </a:pPr>
            <a:endParaRPr lang="da-DK" sz="1400" dirty="0"/>
          </a:p>
          <a:p>
            <a:pPr marL="0" indent="0">
              <a:buNone/>
            </a:pPr>
            <a:r>
              <a:rPr lang="da-DK" sz="1600" b="1" dirty="0"/>
              <a:t>Afslut med: </a:t>
            </a:r>
          </a:p>
          <a:p>
            <a:pPr marL="0" indent="0">
              <a:buNone/>
            </a:pPr>
            <a:r>
              <a:rPr lang="da-DK" sz="1400" b="1" i="1" dirty="0"/>
              <a:t>- Jeg ved, hvem jeg er som cyklist. Gør du? Tak, fordi du lyttede med.</a:t>
            </a:r>
          </a:p>
          <a:p>
            <a:pPr marL="0" indent="0">
              <a:buNone/>
            </a:pPr>
            <a:endParaRPr lang="da-DK" sz="1400" dirty="0"/>
          </a:p>
          <a:p>
            <a:pPr marL="0" indent="0">
              <a:lnSpc>
                <a:spcPct val="110000"/>
              </a:lnSpc>
              <a:buNone/>
            </a:pPr>
            <a:r>
              <a:rPr lang="da-DK" sz="1400" dirty="0"/>
              <a:t>Vær omhyggelig med at tale tydeligt og i et passende tempo. Lav flere optagelser, og øv dig. Lyt til hinandens endelige optagelser i din gruppe. Giv hinanden konstruktiv kritik, og forbedr eventuelt din optagelse.</a:t>
            </a:r>
          </a:p>
          <a:p>
            <a:pPr marL="0" indent="0">
              <a:lnSpc>
                <a:spcPct val="110000"/>
              </a:lnSpc>
              <a:buNone/>
            </a:pPr>
            <a:r>
              <a:rPr lang="da-DK" sz="1400" dirty="0"/>
              <a:t>Scan QR-koden i højre hjørne, hvor du kan hente hjælp til, hvordan du kan lave en QR-kode. Kobl din indtaling til din QR-kode. Print efterfølgende både </a:t>
            </a:r>
            <a:r>
              <a:rPr lang="da-DK" sz="1400" dirty="0" err="1"/>
              <a:t>Bikestagram</a:t>
            </a:r>
            <a:r>
              <a:rPr lang="da-DK" sz="1400" dirty="0"/>
              <a:t> og QR-kode. Monter QR-koden på dit </a:t>
            </a:r>
            <a:r>
              <a:rPr lang="da-DK" sz="1400" dirty="0" err="1"/>
              <a:t>Bikestagram</a:t>
            </a:r>
            <a:r>
              <a:rPr lang="da-DK" sz="1400" dirty="0"/>
              <a:t>. Laminer og udstil.</a:t>
            </a:r>
          </a:p>
          <a:p>
            <a:pPr marL="0" indent="0">
              <a:buNone/>
            </a:pPr>
            <a:endParaRPr lang="da-DK" sz="1400" dirty="0"/>
          </a:p>
        </p:txBody>
      </p:sp>
      <p:pic>
        <p:nvPicPr>
          <p:cNvPr id="5" name="Billede 4">
            <a:extLst>
              <a:ext uri="{FF2B5EF4-FFF2-40B4-BE49-F238E27FC236}">
                <a16:creationId xmlns:a16="http://schemas.microsoft.com/office/drawing/2014/main" id="{8AFDD79B-EDEC-DDF3-C0F0-018E60319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7068" y="244368"/>
            <a:ext cx="1433457" cy="1440032"/>
          </a:xfrm>
          <a:prstGeom prst="rect">
            <a:avLst/>
          </a:prstGeom>
        </p:spPr>
      </p:pic>
    </p:spTree>
    <p:extLst>
      <p:ext uri="{BB962C8B-B14F-4D97-AF65-F5344CB8AC3E}">
        <p14:creationId xmlns:p14="http://schemas.microsoft.com/office/powerpoint/2010/main" val="227677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9387FA3-6A72-6334-45BA-F1641CC45FA0}"/>
              </a:ext>
            </a:extLst>
          </p:cNvPr>
          <p:cNvSpPr>
            <a:spLocks noGrp="1"/>
          </p:cNvSpPr>
          <p:nvPr>
            <p:ph type="title"/>
          </p:nvPr>
        </p:nvSpPr>
        <p:spPr>
          <a:xfrm>
            <a:off x="640080" y="329184"/>
            <a:ext cx="6894576" cy="1783080"/>
          </a:xfrm>
          <a:solidFill>
            <a:schemeClr val="accent2"/>
          </a:solidFill>
        </p:spPr>
        <p:txBody>
          <a:bodyPr anchor="b">
            <a:normAutofit/>
          </a:bodyPr>
          <a:lstStyle/>
          <a:p>
            <a:r>
              <a:rPr lang="da-DK" sz="5400" dirty="0"/>
              <a:t>Respons - gruppearbejde</a:t>
            </a: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dsholder til indhold 2">
            <a:extLst>
              <a:ext uri="{FF2B5EF4-FFF2-40B4-BE49-F238E27FC236}">
                <a16:creationId xmlns:a16="http://schemas.microsoft.com/office/drawing/2014/main" id="{A1D077B2-0244-EB69-C727-3F1B0EED2656}"/>
              </a:ext>
            </a:extLst>
          </p:cNvPr>
          <p:cNvSpPr>
            <a:spLocks noGrp="1"/>
          </p:cNvSpPr>
          <p:nvPr>
            <p:ph idx="1"/>
          </p:nvPr>
        </p:nvSpPr>
        <p:spPr>
          <a:xfrm>
            <a:off x="640080" y="2706624"/>
            <a:ext cx="6894576" cy="3483864"/>
          </a:xfrm>
        </p:spPr>
        <p:txBody>
          <a:bodyPr>
            <a:normAutofit fontScale="85000" lnSpcReduction="20000"/>
          </a:bodyPr>
          <a:lstStyle/>
          <a:p>
            <a:pPr marL="0" indent="0">
              <a:lnSpc>
                <a:spcPct val="110000"/>
              </a:lnSpc>
              <a:buNone/>
            </a:pPr>
            <a:r>
              <a:rPr lang="da-DK" sz="1400" b="1" dirty="0"/>
              <a:t>I skal nu bytte </a:t>
            </a:r>
            <a:r>
              <a:rPr lang="da-DK" sz="1400" b="1" dirty="0" err="1"/>
              <a:t>Bikestagrams</a:t>
            </a:r>
            <a:r>
              <a:rPr lang="da-DK" sz="1400" b="1" dirty="0"/>
              <a:t> med en anden gruppe. I skal derefter vurdere deres visuelle udtryk samt deres mundtlige fremstillinger ud fra de faglige krav til opgaven. Vær konstruktive, og giv gerne løsningsmuligheder til, hvad der kunne være gjort anderledes. Hold jer heller ikke tilbage for at rose godt arbejde.</a:t>
            </a:r>
          </a:p>
          <a:p>
            <a:pPr marL="0" indent="0">
              <a:lnSpc>
                <a:spcPct val="110000"/>
              </a:lnSpc>
              <a:buNone/>
            </a:pPr>
            <a:endParaRPr lang="da-DK" sz="1400" dirty="0"/>
          </a:p>
          <a:p>
            <a:pPr marL="228600" indent="-228600">
              <a:lnSpc>
                <a:spcPct val="110000"/>
              </a:lnSpc>
              <a:buAutoNum type="arabicPeriod"/>
            </a:pPr>
            <a:r>
              <a:rPr lang="da-DK" sz="1400" dirty="0"/>
              <a:t>Se på gruppens </a:t>
            </a:r>
            <a:r>
              <a:rPr lang="da-DK" sz="1400" dirty="0" err="1"/>
              <a:t>Bikestagrams</a:t>
            </a:r>
            <a:r>
              <a:rPr lang="da-DK" sz="1400" dirty="0"/>
              <a:t> ét for ét. Hvad skal de umiddelbart have ros for, og hvad er knap så godt? Giv gerne gode råd til, hvordan det kan forbedres.</a:t>
            </a:r>
          </a:p>
          <a:p>
            <a:pPr marL="228600" indent="-228600">
              <a:lnSpc>
                <a:spcPct val="110000"/>
              </a:lnSpc>
              <a:buAutoNum type="arabicPeriod"/>
            </a:pPr>
            <a:r>
              <a:rPr lang="da-DK" sz="1400" dirty="0"/>
              <a:t>Formuler i fællesskab, hvad I som modtagere af disse </a:t>
            </a:r>
            <a:r>
              <a:rPr lang="da-DK" sz="1400" dirty="0" err="1"/>
              <a:t>Bikestagrams</a:t>
            </a:r>
            <a:r>
              <a:rPr lang="da-DK" sz="1400" dirty="0"/>
              <a:t> vurderer, de hver især har ville formidle med deres visuelle udtryk og perspektivering.</a:t>
            </a:r>
          </a:p>
          <a:p>
            <a:pPr marL="228600" indent="-228600">
              <a:lnSpc>
                <a:spcPct val="110000"/>
              </a:lnSpc>
              <a:buAutoNum type="arabicPeriod"/>
            </a:pPr>
            <a:r>
              <a:rPr lang="da-DK" sz="1400" dirty="0"/>
              <a:t>Lyt efterfølgende til teksten bag QR-koden. Er I kommet frem til de samme budskaber? Hvad er dermed lykkes/ikke lykkes i kommunikationen?</a:t>
            </a:r>
          </a:p>
          <a:p>
            <a:pPr marL="228600" indent="-228600">
              <a:lnSpc>
                <a:spcPct val="110000"/>
              </a:lnSpc>
              <a:buAutoNum type="arabicPeriod"/>
            </a:pPr>
            <a:r>
              <a:rPr lang="da-DK" sz="1400" dirty="0"/>
              <a:t>Er der særlige kommentarer til gruppemedlemmernes </a:t>
            </a:r>
            <a:r>
              <a:rPr lang="da-DK" sz="1400" dirty="0" err="1"/>
              <a:t>Bikestagrams</a:t>
            </a:r>
            <a:r>
              <a:rPr lang="da-DK" sz="1400" dirty="0"/>
              <a:t>, som I ønsker at viderebringe?</a:t>
            </a:r>
          </a:p>
          <a:p>
            <a:pPr marL="0" indent="0">
              <a:lnSpc>
                <a:spcPct val="110000"/>
              </a:lnSpc>
              <a:buNone/>
            </a:pPr>
            <a:r>
              <a:rPr lang="da-DK" sz="1400" dirty="0"/>
              <a:t>Lav et skriftligt dokument til jeres responsgruppe med svar og kommentarer til punkt 1 – 4.</a:t>
            </a:r>
          </a:p>
          <a:p>
            <a:pPr marL="0" indent="0">
              <a:lnSpc>
                <a:spcPct val="110000"/>
              </a:lnSpc>
              <a:buNone/>
            </a:pPr>
            <a:r>
              <a:rPr lang="da-DK" sz="1400" dirty="0"/>
              <a:t>Overlever jeres respons mundtligt, og giv gruppen den skrevne respons.</a:t>
            </a:r>
          </a:p>
          <a:p>
            <a:endParaRPr lang="da-DK" sz="1400" dirty="0"/>
          </a:p>
        </p:txBody>
      </p:sp>
      <p:pic>
        <p:nvPicPr>
          <p:cNvPr id="7" name="Billede 6">
            <a:extLst>
              <a:ext uri="{FF2B5EF4-FFF2-40B4-BE49-F238E27FC236}">
                <a16:creationId xmlns:a16="http://schemas.microsoft.com/office/drawing/2014/main" id="{88488E17-E2BC-C797-F50C-2BDB9F2F895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23788" y="878954"/>
            <a:ext cx="3294320" cy="2330426"/>
          </a:xfrm>
          <a:prstGeom prst="rect">
            <a:avLst/>
          </a:prstGeom>
        </p:spPr>
      </p:pic>
      <p:pic>
        <p:nvPicPr>
          <p:cNvPr id="5" name="Billede 4">
            <a:extLst>
              <a:ext uri="{FF2B5EF4-FFF2-40B4-BE49-F238E27FC236}">
                <a16:creationId xmlns:a16="http://schemas.microsoft.com/office/drawing/2014/main" id="{0529C3B4-8DE7-6F9B-CE0D-2525975FB9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1043" y="4079193"/>
            <a:ext cx="3581521" cy="2176272"/>
          </a:xfrm>
          <a:prstGeom prst="rect">
            <a:avLst/>
          </a:prstGeom>
        </p:spPr>
      </p:pic>
    </p:spTree>
    <p:extLst>
      <p:ext uri="{BB962C8B-B14F-4D97-AF65-F5344CB8AC3E}">
        <p14:creationId xmlns:p14="http://schemas.microsoft.com/office/powerpoint/2010/main" val="282287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84F52F5E-7C42-6B6A-2810-895732FC5D1F}"/>
              </a:ext>
            </a:extLst>
          </p:cNvPr>
          <p:cNvSpPr>
            <a:spLocks noGrp="1"/>
          </p:cNvSpPr>
          <p:nvPr>
            <p:ph type="title"/>
          </p:nvPr>
        </p:nvSpPr>
        <p:spPr>
          <a:xfrm>
            <a:off x="1047280" y="759805"/>
            <a:ext cx="10306520" cy="1325563"/>
          </a:xfrm>
        </p:spPr>
        <p:txBody>
          <a:bodyPr>
            <a:normAutofit/>
          </a:bodyPr>
          <a:lstStyle/>
          <a:p>
            <a:r>
              <a:rPr lang="da-DK" sz="4000" dirty="0">
                <a:solidFill>
                  <a:srgbClr val="FFFFFF"/>
                </a:solidFill>
              </a:rPr>
              <a:t>Evaluering – gruppearbejde/individuelt</a:t>
            </a:r>
          </a:p>
        </p:txBody>
      </p:sp>
      <p:sp>
        <p:nvSpPr>
          <p:cNvPr id="3" name="Pladsholder til indhold 2">
            <a:extLst>
              <a:ext uri="{FF2B5EF4-FFF2-40B4-BE49-F238E27FC236}">
                <a16:creationId xmlns:a16="http://schemas.microsoft.com/office/drawing/2014/main" id="{25EFB0C6-2CAE-FA82-52D4-9F7086A0290E}"/>
              </a:ext>
            </a:extLst>
          </p:cNvPr>
          <p:cNvSpPr>
            <a:spLocks noGrp="1"/>
          </p:cNvSpPr>
          <p:nvPr>
            <p:ph idx="1"/>
          </p:nvPr>
        </p:nvSpPr>
        <p:spPr>
          <a:xfrm>
            <a:off x="1424904" y="2494450"/>
            <a:ext cx="4053545" cy="3563159"/>
          </a:xfrm>
        </p:spPr>
        <p:txBody>
          <a:bodyPr>
            <a:normAutofit/>
          </a:bodyPr>
          <a:lstStyle/>
          <a:p>
            <a:pPr marL="0" indent="0">
              <a:buNone/>
            </a:pPr>
            <a:r>
              <a:rPr lang="da-DK" sz="1400" b="1" dirty="0"/>
              <a:t>I er nu ved at være ved vejs ende i dette forløb.</a:t>
            </a:r>
          </a:p>
          <a:p>
            <a:pPr marL="0" indent="0">
              <a:buNone/>
            </a:pPr>
            <a:r>
              <a:rPr lang="da-DK" sz="1400" dirty="0">
                <a:effectLst/>
                <a:latin typeface="Calibri" panose="020F0502020204030204" pitchFamily="34" charset="0"/>
                <a:ea typeface="Calibri" panose="020F0502020204030204" pitchFamily="34" charset="0"/>
                <a:cs typeface="Calibri" panose="020F0502020204030204" pitchFamily="34" charset="0"/>
              </a:rPr>
              <a:t>De overordnede mål i forløbet ”</a:t>
            </a:r>
            <a:r>
              <a:rPr lang="da-DK" sz="1400" dirty="0" err="1">
                <a:effectLst/>
                <a:latin typeface="Calibri" panose="020F0502020204030204" pitchFamily="34" charset="0"/>
                <a:ea typeface="Calibri" panose="020F0502020204030204" pitchFamily="34" charset="0"/>
                <a:cs typeface="Calibri" panose="020F0502020204030204" pitchFamily="34" charset="0"/>
              </a:rPr>
              <a:t>Bikestagrams</a:t>
            </a:r>
            <a:r>
              <a:rPr lang="da-DK" sz="1400" dirty="0">
                <a:effectLst/>
                <a:latin typeface="Calibri" panose="020F0502020204030204" pitchFamily="34" charset="0"/>
                <a:ea typeface="Calibri" panose="020F0502020204030204" pitchFamily="34" charset="0"/>
                <a:cs typeface="Calibri" panose="020F0502020204030204" pitchFamily="34" charset="0"/>
              </a:rPr>
              <a:t>” var, at I skulle lære at forholde jer til egne og andre unges </a:t>
            </a:r>
            <a:r>
              <a:rPr lang="da-DK" sz="1400" dirty="0" err="1">
                <a:effectLst/>
                <a:latin typeface="Calibri" panose="020F0502020204030204" pitchFamily="34" charset="0"/>
                <a:ea typeface="Calibri" panose="020F0502020204030204" pitchFamily="34" charset="0"/>
                <a:cs typeface="Calibri" panose="020F0502020204030204" pitchFamily="34" charset="0"/>
              </a:rPr>
              <a:t>cykelvaner</a:t>
            </a:r>
            <a:r>
              <a:rPr lang="da-DK" sz="1400" dirty="0">
                <a:effectLst/>
                <a:latin typeface="Calibri" panose="020F0502020204030204" pitchFamily="34" charset="0"/>
                <a:ea typeface="Calibri" panose="020F0502020204030204" pitchFamily="34" charset="0"/>
                <a:cs typeface="Calibri" panose="020F0502020204030204" pitchFamily="34" charset="0"/>
              </a:rPr>
              <a:t> igennem et forløb, hvor I stiftede bekendtskab med dokumentargenren og lærte at fremstille en visuel fortolkning af fluen-på-væggen-filmens budskaber igennem et bevidst valg af appelformer.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a-DK" sz="1400" dirty="0"/>
              <a:t>I har i dette forløb fået tid til at tænke over jeres eget forhold til det at være ung og bruge cyklen i hverdagen. Jeres holdninger og tanker om egne </a:t>
            </a:r>
            <a:r>
              <a:rPr lang="da-DK" sz="1400" dirty="0" err="1"/>
              <a:t>cykelvaner</a:t>
            </a:r>
            <a:r>
              <a:rPr lang="da-DK" sz="1400" dirty="0"/>
              <a:t> er måske blevet tydeligere for jer. Ja, måske har arbejdet med andres og egne holdninger formået at påvirke din identitet som ung cyklist.</a:t>
            </a:r>
          </a:p>
          <a:p>
            <a:pPr marL="0" indent="0">
              <a:buNone/>
            </a:pPr>
            <a:r>
              <a:rPr lang="da-DK" sz="1400" dirty="0"/>
              <a:t>Du skal nu i en skriftlig evaluering vurdere dit eget udbytte, samt din egen indsats og holdning.</a:t>
            </a:r>
          </a:p>
          <a:p>
            <a:pPr marL="0" indent="0">
              <a:buNone/>
            </a:pPr>
            <a:endParaRPr lang="da-DK" sz="1100" dirty="0"/>
          </a:p>
        </p:txBody>
      </p:sp>
      <p:pic>
        <p:nvPicPr>
          <p:cNvPr id="5" name="Billede 4">
            <a:extLst>
              <a:ext uri="{FF2B5EF4-FFF2-40B4-BE49-F238E27FC236}">
                <a16:creationId xmlns:a16="http://schemas.microsoft.com/office/drawing/2014/main" id="{2BB50FBD-92DA-0A4A-8331-A0143597D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892" y="2814998"/>
            <a:ext cx="4802404" cy="2918127"/>
          </a:xfrm>
          <a:prstGeom prst="rect">
            <a:avLst/>
          </a:prstGeom>
        </p:spPr>
      </p:pic>
    </p:spTree>
    <p:extLst>
      <p:ext uri="{BB962C8B-B14F-4D97-AF65-F5344CB8AC3E}">
        <p14:creationId xmlns:p14="http://schemas.microsoft.com/office/powerpoint/2010/main" val="4294104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2630DD4F-56B0-84F1-1A7C-3F3AC0937DEB}"/>
              </a:ext>
            </a:extLst>
          </p:cNvPr>
          <p:cNvSpPr>
            <a:spLocks noGrp="1"/>
          </p:cNvSpPr>
          <p:nvPr>
            <p:ph type="title"/>
          </p:nvPr>
        </p:nvSpPr>
        <p:spPr>
          <a:xfrm>
            <a:off x="1047280" y="759805"/>
            <a:ext cx="10306520" cy="1325563"/>
          </a:xfrm>
        </p:spPr>
        <p:txBody>
          <a:bodyPr>
            <a:normAutofit/>
          </a:bodyPr>
          <a:lstStyle/>
          <a:p>
            <a:r>
              <a:rPr lang="da-DK" sz="4000" dirty="0">
                <a:solidFill>
                  <a:srgbClr val="FFFFFF"/>
                </a:solidFill>
              </a:rPr>
              <a:t>Indholdsfortegnelse</a:t>
            </a:r>
          </a:p>
        </p:txBody>
      </p:sp>
      <p:sp>
        <p:nvSpPr>
          <p:cNvPr id="3" name="Pladsholder til indhold 2">
            <a:extLst>
              <a:ext uri="{FF2B5EF4-FFF2-40B4-BE49-F238E27FC236}">
                <a16:creationId xmlns:a16="http://schemas.microsoft.com/office/drawing/2014/main" id="{909615BE-FAE5-9973-C8F2-1C4C647C4304}"/>
              </a:ext>
            </a:extLst>
          </p:cNvPr>
          <p:cNvSpPr>
            <a:spLocks noGrp="1"/>
          </p:cNvSpPr>
          <p:nvPr>
            <p:ph idx="1"/>
          </p:nvPr>
        </p:nvSpPr>
        <p:spPr>
          <a:xfrm>
            <a:off x="1222644" y="2379515"/>
            <a:ext cx="4873355" cy="4381499"/>
          </a:xfrm>
        </p:spPr>
        <p:txBody>
          <a:bodyPr>
            <a:normAutofit fontScale="85000" lnSpcReduction="10000"/>
          </a:bodyPr>
          <a:lstStyle/>
          <a:p>
            <a:pPr marL="0" indent="0">
              <a:buNone/>
            </a:pPr>
            <a:r>
              <a:rPr lang="da-DK" sz="1500" dirty="0"/>
              <a:t>3: Præsentation af forløb og danskfaglige mål</a:t>
            </a:r>
          </a:p>
          <a:p>
            <a:pPr marL="0" indent="0">
              <a:buNone/>
            </a:pPr>
            <a:r>
              <a:rPr lang="da-DK" sz="1500" dirty="0"/>
              <a:t>4: Fluen-på-væggen – en filmgenre</a:t>
            </a:r>
          </a:p>
          <a:p>
            <a:pPr marL="0" indent="0">
              <a:buNone/>
            </a:pPr>
            <a:r>
              <a:rPr lang="da-DK" sz="1500" dirty="0"/>
              <a:t>5: Dokumentarfilmens virkemidler</a:t>
            </a:r>
          </a:p>
          <a:p>
            <a:pPr marL="0" indent="0">
              <a:buNone/>
            </a:pPr>
            <a:r>
              <a:rPr lang="da-DK" sz="1500" dirty="0"/>
              <a:t>6: Aktører i ”</a:t>
            </a:r>
            <a:r>
              <a:rPr lang="da-DK" sz="1500" dirty="0" err="1"/>
              <a:t>Backseat</a:t>
            </a:r>
            <a:r>
              <a:rPr lang="da-DK" sz="1500" dirty="0"/>
              <a:t> Generation?” – </a:t>
            </a:r>
            <a:r>
              <a:rPr lang="da-DK" sz="1500" i="1" dirty="0"/>
              <a:t>gruppearbejde</a:t>
            </a:r>
          </a:p>
          <a:p>
            <a:pPr marL="0" indent="0">
              <a:buNone/>
            </a:pPr>
            <a:r>
              <a:rPr lang="da-DK" sz="1500" dirty="0"/>
              <a:t>7: Gruppearbejde og plenumspørgsmål (Mindmap)</a:t>
            </a:r>
          </a:p>
          <a:p>
            <a:pPr marL="0" indent="0">
              <a:buNone/>
            </a:pPr>
            <a:r>
              <a:rPr lang="da-DK" sz="1500" dirty="0"/>
              <a:t>8: Appelformer – logos, patos, etos - </a:t>
            </a:r>
            <a:r>
              <a:rPr lang="da-DK" sz="1500" i="1" dirty="0"/>
              <a:t>gruppearbejde</a:t>
            </a:r>
          </a:p>
          <a:p>
            <a:pPr marL="0" indent="0">
              <a:buNone/>
            </a:pPr>
            <a:r>
              <a:rPr lang="da-DK" sz="1500" dirty="0"/>
              <a:t>9: Hvor kreativ er du? Et boblende associationsforsøg.</a:t>
            </a:r>
          </a:p>
          <a:p>
            <a:pPr marL="0" indent="0">
              <a:buNone/>
            </a:pPr>
            <a:r>
              <a:rPr lang="da-DK" sz="1500" dirty="0"/>
              <a:t>10: Fra bobler til holdninger, vaner og tanker (Associations-mindmap)</a:t>
            </a:r>
          </a:p>
          <a:p>
            <a:pPr marL="0" indent="0">
              <a:buNone/>
            </a:pPr>
            <a:r>
              <a:rPr lang="da-DK" sz="1500" dirty="0"/>
              <a:t>11: #Bikestagram – en hybrid! </a:t>
            </a:r>
          </a:p>
          <a:p>
            <a:pPr marL="0" indent="0">
              <a:buNone/>
            </a:pPr>
            <a:r>
              <a:rPr lang="da-DK" sz="1500" dirty="0"/>
              <a:t>12: Overvejelser i arbejdsprocessen – </a:t>
            </a:r>
            <a:r>
              <a:rPr lang="da-DK" sz="1500" i="1" dirty="0"/>
              <a:t>plenum/individuelt arbejde</a:t>
            </a:r>
            <a:endParaRPr lang="da-DK" sz="1500" dirty="0"/>
          </a:p>
          <a:p>
            <a:pPr marL="0" indent="0">
              <a:buNone/>
            </a:pPr>
            <a:r>
              <a:rPr lang="da-DK" sz="1500" dirty="0"/>
              <a:t>13: #Bikestagram – med på en lytter! – </a:t>
            </a:r>
            <a:r>
              <a:rPr lang="da-DK" sz="1500" i="1" dirty="0"/>
              <a:t>individuelt/gruppearbejde </a:t>
            </a:r>
            <a:r>
              <a:rPr lang="da-DK" sz="1500" dirty="0"/>
              <a:t>(respons)</a:t>
            </a:r>
          </a:p>
          <a:p>
            <a:pPr lvl="1"/>
            <a:r>
              <a:rPr lang="da-DK" sz="1100" dirty="0"/>
              <a:t>Lav dit #Bikestagram</a:t>
            </a:r>
          </a:p>
          <a:p>
            <a:pPr lvl="1"/>
            <a:r>
              <a:rPr lang="da-DK" sz="1100" dirty="0"/>
              <a:t>Forbered og indtal din præsentation af dit </a:t>
            </a:r>
            <a:r>
              <a:rPr lang="da-DK" sz="1100" dirty="0" err="1"/>
              <a:t>Bikestagram</a:t>
            </a:r>
            <a:endParaRPr lang="da-DK" sz="1100" dirty="0"/>
          </a:p>
          <a:p>
            <a:pPr lvl="1"/>
            <a:r>
              <a:rPr lang="da-DK" sz="1100" dirty="0"/>
              <a:t>Lav QR-kode. Monter på #Bikestagram</a:t>
            </a:r>
          </a:p>
          <a:p>
            <a:pPr marL="0" indent="0">
              <a:buNone/>
            </a:pPr>
            <a:r>
              <a:rPr lang="da-DK" sz="1500" dirty="0"/>
              <a:t>14: Respons - </a:t>
            </a:r>
            <a:r>
              <a:rPr lang="da-DK" sz="1500" i="1" dirty="0"/>
              <a:t>gruppearbejde</a:t>
            </a:r>
          </a:p>
          <a:p>
            <a:pPr marL="0" indent="0">
              <a:buNone/>
            </a:pPr>
            <a:r>
              <a:rPr lang="da-DK" sz="1500" dirty="0"/>
              <a:t>15: Evaluering – </a:t>
            </a:r>
            <a:r>
              <a:rPr lang="da-DK" sz="1500" i="1" dirty="0"/>
              <a:t>individuelt/gruppearbejde</a:t>
            </a:r>
          </a:p>
          <a:p>
            <a:endParaRPr lang="da-DK" sz="1500" dirty="0"/>
          </a:p>
        </p:txBody>
      </p:sp>
      <p:pic>
        <p:nvPicPr>
          <p:cNvPr id="5" name="Billede 4">
            <a:extLst>
              <a:ext uri="{FF2B5EF4-FFF2-40B4-BE49-F238E27FC236}">
                <a16:creationId xmlns:a16="http://schemas.microsoft.com/office/drawing/2014/main" id="{CBBDE789-B06B-DC7E-FDB9-03D6F13ED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7098" y="2814998"/>
            <a:ext cx="4694198" cy="2852377"/>
          </a:xfrm>
          <a:prstGeom prst="rect">
            <a:avLst/>
          </a:prstGeom>
        </p:spPr>
      </p:pic>
    </p:spTree>
    <p:extLst>
      <p:ext uri="{BB962C8B-B14F-4D97-AF65-F5344CB8AC3E}">
        <p14:creationId xmlns:p14="http://schemas.microsoft.com/office/powerpoint/2010/main" val="3276322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D1FD2-A6E6-782C-F5A0-A4BB95F2703A}"/>
              </a:ext>
            </a:extLst>
          </p:cNvPr>
          <p:cNvSpPr>
            <a:spLocks noGrp="1"/>
          </p:cNvSpPr>
          <p:nvPr>
            <p:ph type="title"/>
          </p:nvPr>
        </p:nvSpPr>
        <p:spPr>
          <a:solidFill>
            <a:schemeClr val="accent2"/>
          </a:solidFill>
        </p:spPr>
        <p:txBody>
          <a:bodyPr/>
          <a:lstStyle/>
          <a:p>
            <a:r>
              <a:rPr lang="da-DK" dirty="0"/>
              <a:t>Præsentation og mål</a:t>
            </a:r>
          </a:p>
        </p:txBody>
      </p:sp>
      <p:sp>
        <p:nvSpPr>
          <p:cNvPr id="3" name="Pladsholder til indhold 2">
            <a:extLst>
              <a:ext uri="{FF2B5EF4-FFF2-40B4-BE49-F238E27FC236}">
                <a16:creationId xmlns:a16="http://schemas.microsoft.com/office/drawing/2014/main" id="{9AA83DE5-93F9-FF8B-CAA4-F1D1B9E421B8}"/>
              </a:ext>
            </a:extLst>
          </p:cNvPr>
          <p:cNvSpPr>
            <a:spLocks noGrp="1"/>
          </p:cNvSpPr>
          <p:nvPr>
            <p:ph idx="1"/>
          </p:nvPr>
        </p:nvSpPr>
        <p:spPr>
          <a:xfrm>
            <a:off x="3476624" y="1825625"/>
            <a:ext cx="7877175" cy="4351338"/>
          </a:xfrm>
        </p:spPr>
        <p:txBody>
          <a:bodyPr>
            <a:normAutofit fontScale="55000" lnSpcReduction="20000"/>
          </a:bodyPr>
          <a:lstStyle/>
          <a:p>
            <a:pPr marL="0" indent="0">
              <a:buNone/>
            </a:pPr>
            <a:endParaRPr lang="da-DK" dirty="0"/>
          </a:p>
          <a:p>
            <a:pPr marL="0" indent="0">
              <a:buNone/>
            </a:pPr>
            <a:endParaRPr lang="da-DK" sz="2800" b="0" i="1" dirty="0">
              <a:solidFill>
                <a:srgbClr val="002B4B"/>
              </a:solidFill>
              <a:effectLst/>
              <a:latin typeface="Work Sans" pitchFamily="2" charset="0"/>
            </a:endParaRPr>
          </a:p>
          <a:p>
            <a:pPr marL="0" indent="0">
              <a:lnSpc>
                <a:spcPct val="120000"/>
              </a:lnSpc>
              <a:buNone/>
            </a:pPr>
            <a:r>
              <a:rPr lang="da-DK" sz="2800" b="0" i="1" dirty="0">
                <a:solidFill>
                  <a:srgbClr val="5D8223"/>
                </a:solidFill>
                <a:effectLst/>
              </a:rPr>
              <a:t>I dag er det desværre sådan, at færre og færre unge cykler, mens flere og flere kører bil. Hvis cyklen skal bidrage til at løse klima- og trængselsudfordringerne og gavne folkesundheden, er vi nødt til at gøre en aktiv indsats, så de nye generationer ikke vender cyklen ryggen,</a:t>
            </a:r>
            <a:r>
              <a:rPr lang="da-DK" sz="2800" b="0" i="0" dirty="0">
                <a:solidFill>
                  <a:srgbClr val="5D8223"/>
                </a:solidFill>
                <a:effectLst/>
              </a:rPr>
              <a:t> siger Jane Kofod, vicedirektør i Cyklistforbundet.</a:t>
            </a:r>
          </a:p>
          <a:p>
            <a:pPr marL="0" indent="0">
              <a:buNone/>
            </a:pPr>
            <a:endParaRPr lang="da-DK" sz="2800" dirty="0"/>
          </a:p>
          <a:p>
            <a:pPr marL="0" indent="0">
              <a:buNone/>
            </a:pPr>
            <a:r>
              <a:rPr lang="da-DK" sz="3600" dirty="0"/>
              <a:t>Undersøgelserne siger:</a:t>
            </a:r>
          </a:p>
          <a:p>
            <a:pPr algn="l">
              <a:lnSpc>
                <a:spcPct val="120000"/>
              </a:lnSpc>
            </a:pPr>
            <a:r>
              <a:rPr lang="da-DK" sz="2800" b="0" i="0" dirty="0">
                <a:solidFill>
                  <a:schemeClr val="tx1"/>
                </a:solidFill>
                <a:effectLst/>
              </a:rPr>
              <a:t>Set i forhold til antal cyklede kilometer pr. dag er cykling hos de 10-17-årige faldet med 24,5% over en 10-årig periode (2009-2019), mens antallet af cykelture pr. dag i samme periode og for samme aldersgruppe er faldet med 31,9% (særudtræk fra DTU’s transportvaneundersøgelse, 2021).</a:t>
            </a:r>
          </a:p>
          <a:p>
            <a:pPr algn="l">
              <a:lnSpc>
                <a:spcPct val="120000"/>
              </a:lnSpc>
            </a:pPr>
            <a:r>
              <a:rPr lang="da-DK" sz="2800" b="0" i="0" dirty="0">
                <a:solidFill>
                  <a:schemeClr val="tx1"/>
                </a:solidFill>
                <a:effectLst/>
              </a:rPr>
              <a:t>Samtidig er de 16-24-åriges brug af bil på bare tre år steget med 14,7%, mens brug af cykel er faldet med 15,1% (Danske Regioner med udgangspunkt i DTU’s transportvaneundersøgelse, 2019).</a:t>
            </a:r>
          </a:p>
          <a:p>
            <a:pPr marL="0" indent="0">
              <a:buNone/>
            </a:pPr>
            <a:endParaRPr lang="da-DK" dirty="0"/>
          </a:p>
          <a:p>
            <a:endParaRPr lang="da-DK" dirty="0"/>
          </a:p>
        </p:txBody>
      </p:sp>
      <p:sp>
        <p:nvSpPr>
          <p:cNvPr id="5" name="Tekstfelt 4">
            <a:extLst>
              <a:ext uri="{FF2B5EF4-FFF2-40B4-BE49-F238E27FC236}">
                <a16:creationId xmlns:a16="http://schemas.microsoft.com/office/drawing/2014/main" id="{EB914E07-D8D8-F170-0BCF-B9DE466C6E1D}"/>
              </a:ext>
            </a:extLst>
          </p:cNvPr>
          <p:cNvSpPr txBox="1"/>
          <p:nvPr/>
        </p:nvSpPr>
        <p:spPr>
          <a:xfrm>
            <a:off x="838200" y="1703279"/>
            <a:ext cx="10515600" cy="646331"/>
          </a:xfrm>
          <a:prstGeom prst="rect">
            <a:avLst/>
          </a:prstGeom>
          <a:noFill/>
        </p:spPr>
        <p:txBody>
          <a:bodyPr wrap="square">
            <a:spAutoFit/>
          </a:bodyPr>
          <a:lstStyle/>
          <a:p>
            <a:r>
              <a:rPr lang="da-DK" sz="1800" dirty="0"/>
              <a:t>I dette forløb er problematikken om unges cykelvaner genstand for jeres arbejde med visuel kommunikation og fortolkning.</a:t>
            </a:r>
          </a:p>
        </p:txBody>
      </p:sp>
      <p:pic>
        <p:nvPicPr>
          <p:cNvPr id="7" name="Billede 6">
            <a:extLst>
              <a:ext uri="{FF2B5EF4-FFF2-40B4-BE49-F238E27FC236}">
                <a16:creationId xmlns:a16="http://schemas.microsoft.com/office/drawing/2014/main" id="{A7AF4102-85F8-CE91-7CF7-27B207293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93" y="2887419"/>
            <a:ext cx="3072785" cy="1867144"/>
          </a:xfrm>
          <a:prstGeom prst="rect">
            <a:avLst/>
          </a:prstGeom>
        </p:spPr>
      </p:pic>
    </p:spTree>
    <p:extLst>
      <p:ext uri="{BB962C8B-B14F-4D97-AF65-F5344CB8AC3E}">
        <p14:creationId xmlns:p14="http://schemas.microsoft.com/office/powerpoint/2010/main" val="4151272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434C5E7E-9291-EF43-B9F7-43CDB82B3287}"/>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dirty="0" err="1">
                <a:solidFill>
                  <a:srgbClr val="FEFFFF"/>
                </a:solidFill>
              </a:rPr>
              <a:t>Fluen-på-væggen</a:t>
            </a:r>
            <a:r>
              <a:rPr lang="en-US" sz="4000" dirty="0">
                <a:solidFill>
                  <a:srgbClr val="FEFFFF"/>
                </a:solidFill>
              </a:rPr>
              <a:t> </a:t>
            </a:r>
            <a:br>
              <a:rPr lang="en-US" sz="4000" dirty="0">
                <a:solidFill>
                  <a:srgbClr val="FEFFFF"/>
                </a:solidFill>
              </a:rPr>
            </a:br>
            <a:r>
              <a:rPr lang="en-US" sz="4000" dirty="0">
                <a:solidFill>
                  <a:srgbClr val="FEFFFF"/>
                </a:solidFill>
              </a:rPr>
              <a:t>– </a:t>
            </a:r>
            <a:r>
              <a:rPr lang="en-US" sz="4000" b="1" dirty="0" err="1">
                <a:solidFill>
                  <a:srgbClr val="FEFFFF"/>
                </a:solidFill>
              </a:rPr>
              <a:t>en</a:t>
            </a:r>
            <a:r>
              <a:rPr lang="en-US" sz="4000" b="1" dirty="0">
                <a:solidFill>
                  <a:srgbClr val="FEFFFF"/>
                </a:solidFill>
              </a:rPr>
              <a:t> </a:t>
            </a:r>
            <a:r>
              <a:rPr lang="en-US" sz="4000" b="1" dirty="0" err="1">
                <a:solidFill>
                  <a:srgbClr val="FEFFFF"/>
                </a:solidFill>
              </a:rPr>
              <a:t>filmgenre</a:t>
            </a:r>
            <a:endParaRPr lang="en-US" sz="4000" b="1" dirty="0">
              <a:solidFill>
                <a:srgbClr val="FEFFFF"/>
              </a:solidFill>
            </a:endParaRPr>
          </a:p>
        </p:txBody>
      </p:sp>
      <p:sp>
        <p:nvSpPr>
          <p:cNvPr id="6" name="Tekstfelt 5">
            <a:extLst>
              <a:ext uri="{FF2B5EF4-FFF2-40B4-BE49-F238E27FC236}">
                <a16:creationId xmlns:a16="http://schemas.microsoft.com/office/drawing/2014/main" id="{B8C0C042-83D1-2EF7-C61C-05AAC04E74F5}"/>
              </a:ext>
            </a:extLst>
          </p:cNvPr>
          <p:cNvSpPr txBox="1"/>
          <p:nvPr/>
        </p:nvSpPr>
        <p:spPr>
          <a:xfrm>
            <a:off x="1282189" y="2494450"/>
            <a:ext cx="5773883" cy="3563159"/>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endParaRPr lang="en-US" sz="1700" dirty="0"/>
          </a:p>
          <a:p>
            <a:pPr>
              <a:lnSpc>
                <a:spcPct val="90000"/>
              </a:lnSpc>
              <a:spcAft>
                <a:spcPts val="600"/>
              </a:spcAft>
            </a:pPr>
            <a:r>
              <a:rPr lang="en-US" b="1" dirty="0" err="1"/>
              <a:t>Genretræk</a:t>
            </a:r>
            <a:endParaRPr lang="en-US" sz="1700" b="1" dirty="0"/>
          </a:p>
          <a:p>
            <a:pPr marL="0" indent="-228600">
              <a:lnSpc>
                <a:spcPct val="90000"/>
              </a:lnSpc>
              <a:spcAft>
                <a:spcPts val="600"/>
              </a:spcAft>
              <a:buFont typeface="Arial" panose="020B0604020202020204" pitchFamily="34" charset="0"/>
              <a:buChar char="•"/>
            </a:pPr>
            <a:endParaRPr lang="en-US" sz="1700" dirty="0"/>
          </a:p>
          <a:p>
            <a:pPr indent="-228600">
              <a:lnSpc>
                <a:spcPct val="90000"/>
              </a:lnSpc>
              <a:spcAft>
                <a:spcPts val="600"/>
              </a:spcAft>
              <a:buFont typeface="Arial" panose="020B0604020202020204" pitchFamily="34" charset="0"/>
              <a:buChar char="•"/>
            </a:pPr>
            <a:r>
              <a:rPr lang="en-US" sz="1700" b="0" i="0" dirty="0">
                <a:effectLst/>
              </a:rPr>
              <a:t>Den </a:t>
            </a:r>
            <a:r>
              <a:rPr lang="en-US" sz="1700" b="0" i="0" dirty="0" err="1">
                <a:effectLst/>
              </a:rPr>
              <a:t>prøver</a:t>
            </a:r>
            <a:r>
              <a:rPr lang="en-US" sz="1700" b="0" i="0" dirty="0">
                <a:effectLst/>
              </a:rPr>
              <a:t> at </a:t>
            </a:r>
            <a:r>
              <a:rPr lang="en-US" sz="1700" b="0" i="0" dirty="0" err="1">
                <a:effectLst/>
              </a:rPr>
              <a:t>afsløre</a:t>
            </a:r>
            <a:r>
              <a:rPr lang="en-US" sz="1700" b="0" i="0" dirty="0">
                <a:effectLst/>
              </a:rPr>
              <a:t> </a:t>
            </a:r>
            <a:r>
              <a:rPr lang="en-US" sz="1700" b="0" i="0" dirty="0" err="1">
                <a:effectLst/>
              </a:rPr>
              <a:t>virkeligheden</a:t>
            </a:r>
            <a:r>
              <a:rPr lang="en-US" sz="1700" b="0" i="0" dirty="0">
                <a:effectLst/>
              </a:rPr>
              <a:t> (</a:t>
            </a:r>
            <a:r>
              <a:rPr lang="en-US" sz="1700" b="0" i="0" dirty="0" err="1">
                <a:effectLst/>
              </a:rPr>
              <a:t>sandheden</a:t>
            </a:r>
            <a:r>
              <a:rPr lang="en-US" sz="1700" b="0" i="0" dirty="0">
                <a:effectLst/>
              </a:rPr>
              <a:t>)</a:t>
            </a:r>
          </a:p>
          <a:p>
            <a:pPr indent="-228600">
              <a:lnSpc>
                <a:spcPct val="90000"/>
              </a:lnSpc>
              <a:spcAft>
                <a:spcPts val="600"/>
              </a:spcAft>
              <a:buFont typeface="Arial" panose="020B0604020202020204" pitchFamily="34" charset="0"/>
              <a:buChar char="•"/>
            </a:pPr>
            <a:r>
              <a:rPr lang="en-US" sz="1700" b="0" i="0" dirty="0">
                <a:effectLst/>
              </a:rPr>
              <a:t>Den </a:t>
            </a:r>
            <a:r>
              <a:rPr lang="en-US" sz="1700" b="0" i="0" dirty="0" err="1">
                <a:effectLst/>
              </a:rPr>
              <a:t>bruger</a:t>
            </a:r>
            <a:r>
              <a:rPr lang="en-US" sz="1700" b="0" i="0" dirty="0">
                <a:effectLst/>
              </a:rPr>
              <a:t> lang </a:t>
            </a:r>
            <a:r>
              <a:rPr lang="en-US" sz="1700" b="0" i="0" dirty="0" err="1">
                <a:effectLst/>
              </a:rPr>
              <a:t>tid</a:t>
            </a:r>
            <a:r>
              <a:rPr lang="en-US" sz="1700" b="0" i="0" dirty="0">
                <a:effectLst/>
              </a:rPr>
              <a:t> </a:t>
            </a:r>
            <a:r>
              <a:rPr lang="en-US" sz="1700" b="0" i="0" dirty="0" err="1">
                <a:effectLst/>
              </a:rPr>
              <a:t>på</a:t>
            </a:r>
            <a:r>
              <a:rPr lang="en-US" sz="1700" b="0" i="0" dirty="0">
                <a:effectLst/>
              </a:rPr>
              <a:t> </a:t>
            </a:r>
            <a:r>
              <a:rPr lang="en-US" sz="1700" b="0" i="0" dirty="0" err="1">
                <a:effectLst/>
              </a:rPr>
              <a:t>observationer</a:t>
            </a:r>
            <a:r>
              <a:rPr lang="en-US" sz="1700" b="0" i="0" dirty="0">
                <a:effectLst/>
              </a:rPr>
              <a:t> og research.</a:t>
            </a:r>
          </a:p>
          <a:p>
            <a:pPr indent="-228600">
              <a:lnSpc>
                <a:spcPct val="90000"/>
              </a:lnSpc>
              <a:spcAft>
                <a:spcPts val="600"/>
              </a:spcAft>
              <a:buFont typeface="Arial" panose="020B0604020202020204" pitchFamily="34" charset="0"/>
              <a:buChar char="•"/>
            </a:pPr>
            <a:r>
              <a:rPr lang="en-US" sz="1700" dirty="0" err="1"/>
              <a:t>Kaldes</a:t>
            </a:r>
            <a:r>
              <a:rPr lang="en-US" sz="1700" dirty="0"/>
              <a:t> </a:t>
            </a:r>
            <a:r>
              <a:rPr lang="en-US" sz="1700" dirty="0" err="1"/>
              <a:t>også</a:t>
            </a:r>
            <a:r>
              <a:rPr lang="en-US" sz="1700" dirty="0"/>
              <a:t> “den </a:t>
            </a:r>
            <a:r>
              <a:rPr lang="en-US" sz="1700" dirty="0" err="1"/>
              <a:t>oberserverende</a:t>
            </a:r>
            <a:r>
              <a:rPr lang="en-US" sz="1700" dirty="0"/>
              <a:t> </a:t>
            </a:r>
            <a:r>
              <a:rPr lang="en-US" sz="1700" dirty="0" err="1"/>
              <a:t>dokumentar</a:t>
            </a:r>
            <a:r>
              <a:rPr lang="en-US" sz="1700" dirty="0"/>
              <a:t>”</a:t>
            </a:r>
            <a:endParaRPr lang="en-US" sz="1700" b="0" i="0" dirty="0">
              <a:effectLst/>
            </a:endParaRPr>
          </a:p>
          <a:p>
            <a:pPr indent="-228600">
              <a:lnSpc>
                <a:spcPct val="90000"/>
              </a:lnSpc>
              <a:spcAft>
                <a:spcPts val="600"/>
              </a:spcAft>
              <a:buFont typeface="Arial" panose="020B0604020202020204" pitchFamily="34" charset="0"/>
              <a:buChar char="•"/>
            </a:pPr>
            <a:r>
              <a:rPr lang="en-US" sz="1700" b="0" i="0" dirty="0" err="1">
                <a:effectLst/>
              </a:rPr>
              <a:t>Kameraet</a:t>
            </a:r>
            <a:r>
              <a:rPr lang="en-US" sz="1700" b="0" i="0" dirty="0">
                <a:effectLst/>
              </a:rPr>
              <a:t> er ”</a:t>
            </a:r>
            <a:r>
              <a:rPr lang="en-US" sz="1700" b="0" i="0" dirty="0" err="1">
                <a:effectLst/>
              </a:rPr>
              <a:t>Fluen</a:t>
            </a:r>
            <a:r>
              <a:rPr lang="en-US" sz="1700" b="0" i="0" dirty="0">
                <a:effectLst/>
              </a:rPr>
              <a:t> </a:t>
            </a:r>
            <a:r>
              <a:rPr lang="en-US" sz="1700" b="0" i="0" dirty="0" err="1">
                <a:effectLst/>
              </a:rPr>
              <a:t>på</a:t>
            </a:r>
            <a:r>
              <a:rPr lang="en-US" sz="1700" b="0" i="0" dirty="0">
                <a:effectLst/>
              </a:rPr>
              <a:t> </a:t>
            </a:r>
            <a:r>
              <a:rPr lang="en-US" sz="1700" b="0" i="0" dirty="0" err="1">
                <a:effectLst/>
              </a:rPr>
              <a:t>væggen</a:t>
            </a:r>
            <a:r>
              <a:rPr lang="en-US" sz="1700" b="0" i="0" dirty="0">
                <a:effectLst/>
              </a:rPr>
              <a:t>” - </a:t>
            </a:r>
            <a:r>
              <a:rPr lang="en-US" sz="1700" b="0" i="0" dirty="0" err="1">
                <a:effectLst/>
              </a:rPr>
              <a:t>ofte</a:t>
            </a:r>
            <a:r>
              <a:rPr lang="en-US" sz="1700" b="0" i="0" dirty="0">
                <a:effectLst/>
              </a:rPr>
              <a:t> </a:t>
            </a:r>
            <a:r>
              <a:rPr lang="en-US" sz="1700" b="0" i="0" dirty="0" err="1">
                <a:effectLst/>
              </a:rPr>
              <a:t>håndholdt</a:t>
            </a:r>
            <a:r>
              <a:rPr lang="en-US" sz="1700" b="0" i="0" dirty="0">
                <a:effectLst/>
              </a:rPr>
              <a:t> </a:t>
            </a:r>
            <a:r>
              <a:rPr lang="en-US" sz="1700" b="0" i="0" dirty="0" err="1">
                <a:effectLst/>
              </a:rPr>
              <a:t>kamera</a:t>
            </a:r>
            <a:r>
              <a:rPr lang="en-US" sz="1700" b="0" i="0" dirty="0">
                <a:effectLst/>
              </a:rPr>
              <a:t>.</a:t>
            </a:r>
          </a:p>
          <a:p>
            <a:pPr marL="228600" indent="-228600">
              <a:lnSpc>
                <a:spcPct val="90000"/>
              </a:lnSpc>
              <a:spcAft>
                <a:spcPts val="600"/>
              </a:spcAft>
              <a:buFont typeface="Arial" panose="020B0604020202020204" pitchFamily="34" charset="0"/>
              <a:buChar char="•"/>
            </a:pPr>
            <a:r>
              <a:rPr lang="en-US" sz="1700" dirty="0" err="1"/>
              <a:t>Fremstiller</a:t>
            </a:r>
            <a:r>
              <a:rPr lang="en-US" sz="1700" dirty="0"/>
              <a:t> </a:t>
            </a:r>
            <a:r>
              <a:rPr lang="en-US" sz="1700" dirty="0" err="1"/>
              <a:t>virkeligheden</a:t>
            </a:r>
            <a:r>
              <a:rPr lang="en-US" sz="1700" dirty="0"/>
              <a:t> </a:t>
            </a:r>
            <a:r>
              <a:rPr lang="en-US" sz="1700" dirty="0" err="1"/>
              <a:t>så</a:t>
            </a:r>
            <a:r>
              <a:rPr lang="en-US" sz="1700" dirty="0"/>
              <a:t> </a:t>
            </a:r>
            <a:r>
              <a:rPr lang="en-US" sz="1700" dirty="0" err="1"/>
              <a:t>autentisk</a:t>
            </a:r>
            <a:r>
              <a:rPr lang="en-US" sz="1700" dirty="0"/>
              <a:t> og </a:t>
            </a:r>
            <a:r>
              <a:rPr lang="en-US" sz="1700" dirty="0" err="1"/>
              <a:t>ubearbejdet</a:t>
            </a:r>
            <a:r>
              <a:rPr lang="en-US" sz="1700" dirty="0"/>
              <a:t> </a:t>
            </a:r>
            <a:r>
              <a:rPr lang="en-US" sz="1700" dirty="0" err="1"/>
              <a:t>som</a:t>
            </a:r>
            <a:r>
              <a:rPr lang="en-US" sz="1700" dirty="0"/>
              <a:t> </a:t>
            </a:r>
            <a:r>
              <a:rPr lang="en-US" sz="1700" dirty="0" err="1"/>
              <a:t>muligt</a:t>
            </a:r>
            <a:endParaRPr lang="en-US" sz="1700" b="0" i="0" dirty="0">
              <a:effectLst/>
            </a:endParaRPr>
          </a:p>
          <a:p>
            <a:pPr marL="228600" indent="-228600">
              <a:lnSpc>
                <a:spcPct val="90000"/>
              </a:lnSpc>
              <a:spcAft>
                <a:spcPts val="600"/>
              </a:spcAft>
              <a:buFont typeface="Arial" panose="020B0604020202020204" pitchFamily="34" charset="0"/>
              <a:buChar char="•"/>
            </a:pPr>
            <a:r>
              <a:rPr lang="en-US" sz="1700" b="0" i="0" dirty="0">
                <a:effectLst/>
              </a:rPr>
              <a:t>Der er </a:t>
            </a:r>
            <a:r>
              <a:rPr lang="en-US" sz="1700" b="0" i="0" dirty="0" err="1">
                <a:effectLst/>
              </a:rPr>
              <a:t>ikke</a:t>
            </a:r>
            <a:r>
              <a:rPr lang="en-US" sz="1700" b="0" i="0" dirty="0">
                <a:effectLst/>
              </a:rPr>
              <a:t> </a:t>
            </a:r>
            <a:r>
              <a:rPr lang="en-US" sz="1700" b="0" i="0" dirty="0" err="1">
                <a:effectLst/>
              </a:rPr>
              <a:t>altid</a:t>
            </a:r>
            <a:r>
              <a:rPr lang="en-US" sz="1700" b="0" i="0" dirty="0">
                <a:effectLst/>
              </a:rPr>
              <a:t> et </a:t>
            </a:r>
            <a:r>
              <a:rPr lang="en-US" sz="1700" b="0" i="0" dirty="0" err="1">
                <a:effectLst/>
              </a:rPr>
              <a:t>budskab</a:t>
            </a:r>
            <a:r>
              <a:rPr lang="en-US" sz="1700" b="0" i="0" dirty="0">
                <a:effectLst/>
              </a:rPr>
              <a:t>, </a:t>
            </a:r>
            <a:r>
              <a:rPr lang="en-US" sz="1700" b="0" i="0" dirty="0" err="1">
                <a:effectLst/>
              </a:rPr>
              <a:t>kun</a:t>
            </a:r>
            <a:r>
              <a:rPr lang="en-US" sz="1700" b="0" i="0" dirty="0">
                <a:effectLst/>
              </a:rPr>
              <a:t> </a:t>
            </a:r>
            <a:r>
              <a:rPr lang="en-US" sz="1700" b="0" i="0" dirty="0" err="1">
                <a:effectLst/>
              </a:rPr>
              <a:t>en</a:t>
            </a:r>
            <a:r>
              <a:rPr lang="en-US" sz="1700" b="0" i="0" dirty="0">
                <a:effectLst/>
              </a:rPr>
              <a:t> </a:t>
            </a:r>
            <a:r>
              <a:rPr lang="en-US" sz="1700" b="0" i="0" dirty="0" err="1">
                <a:effectLst/>
              </a:rPr>
              <a:t>nysgerrighed</a:t>
            </a:r>
            <a:r>
              <a:rPr lang="en-US" sz="1700" b="0" i="0" dirty="0">
                <a:effectLst/>
              </a:rPr>
              <a:t> </a:t>
            </a:r>
            <a:r>
              <a:rPr lang="en-US" sz="1700" b="0" i="0" dirty="0" err="1">
                <a:effectLst/>
              </a:rPr>
              <a:t>på</a:t>
            </a:r>
            <a:r>
              <a:rPr lang="en-US" sz="1700" b="0" i="0" dirty="0">
                <a:effectLst/>
              </a:rPr>
              <a:t> at </a:t>
            </a:r>
            <a:r>
              <a:rPr lang="en-US" sz="1700" b="0" i="0" dirty="0" err="1">
                <a:effectLst/>
              </a:rPr>
              <a:t>opdage</a:t>
            </a:r>
            <a:r>
              <a:rPr lang="en-US" sz="1700" b="0" i="0" dirty="0">
                <a:effectLst/>
              </a:rPr>
              <a:t> </a:t>
            </a:r>
            <a:r>
              <a:rPr lang="en-US" sz="1700" b="0" i="0" dirty="0" err="1">
                <a:effectLst/>
              </a:rPr>
              <a:t>sandheden</a:t>
            </a:r>
            <a:r>
              <a:rPr lang="en-US" sz="1700" b="0" i="0" dirty="0">
                <a:effectLst/>
              </a:rPr>
              <a:t>.</a:t>
            </a:r>
          </a:p>
          <a:p>
            <a:pPr marL="0" indent="-228600">
              <a:lnSpc>
                <a:spcPct val="90000"/>
              </a:lnSpc>
              <a:spcAft>
                <a:spcPts val="600"/>
              </a:spcAft>
              <a:buFont typeface="Arial" panose="020B0604020202020204" pitchFamily="34" charset="0"/>
              <a:buChar char="•"/>
            </a:pPr>
            <a:endParaRPr lang="en-US" sz="1700" dirty="0"/>
          </a:p>
        </p:txBody>
      </p:sp>
      <p:pic>
        <p:nvPicPr>
          <p:cNvPr id="8" name="Billede 7">
            <a:extLst>
              <a:ext uri="{FF2B5EF4-FFF2-40B4-BE49-F238E27FC236}">
                <a16:creationId xmlns:a16="http://schemas.microsoft.com/office/drawing/2014/main" id="{6B99ACF3-703A-326E-9B3B-A1EFF0615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4706" y="971376"/>
            <a:ext cx="3343407" cy="2031584"/>
          </a:xfrm>
          <a:prstGeom prst="rect">
            <a:avLst/>
          </a:prstGeom>
        </p:spPr>
      </p:pic>
      <p:pic>
        <p:nvPicPr>
          <p:cNvPr id="4" name="Picture 2" descr="Ind i dansk - Hjælp til analyse og skrivning i danskundervisningen og  opslagsværk over alle de vigtigste fagbegreber.">
            <a:extLst>
              <a:ext uri="{FF2B5EF4-FFF2-40B4-BE49-F238E27FC236}">
                <a16:creationId xmlns:a16="http://schemas.microsoft.com/office/drawing/2014/main" id="{47A21B5E-3FBF-1580-B70C-3324549CBF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16150" y="3511296"/>
            <a:ext cx="2757470" cy="2757470"/>
          </a:xfrm>
          <a:prstGeom prst="rect">
            <a:avLst/>
          </a:prstGeom>
          <a:solidFill>
            <a:srgbClr val="FFFFFF"/>
          </a:solidFill>
        </p:spPr>
      </p:pic>
    </p:spTree>
    <p:extLst>
      <p:ext uri="{BB962C8B-B14F-4D97-AF65-F5344CB8AC3E}">
        <p14:creationId xmlns:p14="http://schemas.microsoft.com/office/powerpoint/2010/main" val="3463037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D1C71-484A-8346-F58C-9E648E26F620}"/>
              </a:ext>
            </a:extLst>
          </p:cNvPr>
          <p:cNvSpPr>
            <a:spLocks noGrp="1"/>
          </p:cNvSpPr>
          <p:nvPr>
            <p:ph type="title"/>
          </p:nvPr>
        </p:nvSpPr>
        <p:spPr>
          <a:solidFill>
            <a:schemeClr val="accent2"/>
          </a:solidFill>
        </p:spPr>
        <p:txBody>
          <a:bodyPr/>
          <a:lstStyle/>
          <a:p>
            <a:r>
              <a:rPr lang="da-DK" dirty="0"/>
              <a:t>Dokumentarfilmens virkemidler</a:t>
            </a:r>
          </a:p>
        </p:txBody>
      </p:sp>
      <p:sp>
        <p:nvSpPr>
          <p:cNvPr id="4" name="Pladsholder til indhold 3">
            <a:extLst>
              <a:ext uri="{FF2B5EF4-FFF2-40B4-BE49-F238E27FC236}">
                <a16:creationId xmlns:a16="http://schemas.microsoft.com/office/drawing/2014/main" id="{A112E1B8-3469-6BEE-CE24-BD51B0C08D22}"/>
              </a:ext>
            </a:extLst>
          </p:cNvPr>
          <p:cNvSpPr>
            <a:spLocks noGrp="1"/>
          </p:cNvSpPr>
          <p:nvPr>
            <p:ph sz="half" idx="1"/>
          </p:nvPr>
        </p:nvSpPr>
        <p:spPr>
          <a:xfrm>
            <a:off x="838200" y="1825624"/>
            <a:ext cx="5181600" cy="4667251"/>
          </a:xfrm>
        </p:spPr>
        <p:txBody>
          <a:bodyPr>
            <a:normAutofit fontScale="62500" lnSpcReduction="20000"/>
          </a:bodyPr>
          <a:lstStyle/>
          <a:p>
            <a:pPr marL="0" indent="0">
              <a:lnSpc>
                <a:spcPct val="120000"/>
              </a:lnSpc>
              <a:buNone/>
            </a:pPr>
            <a:r>
              <a:rPr lang="da-DK" sz="2600" dirty="0"/>
              <a:t>Dokumentarfilm hører til kategorien af ikke-fiktive tekster. Det betyder, at alle typer af dokumentarfilm handler om virkeligheden.</a:t>
            </a:r>
          </a:p>
          <a:p>
            <a:pPr marL="0" indent="0">
              <a:lnSpc>
                <a:spcPct val="120000"/>
              </a:lnSpc>
              <a:buNone/>
            </a:pPr>
            <a:r>
              <a:rPr lang="da-DK" sz="2600" dirty="0"/>
              <a:t>Instruktøren udtrykker sig på sin særlige måde ved at bruge de filmiske og </a:t>
            </a:r>
            <a:r>
              <a:rPr lang="da-DK" sz="2600" dirty="0" err="1"/>
              <a:t>fortællemæssige</a:t>
            </a:r>
            <a:r>
              <a:rPr lang="da-DK" sz="2600" dirty="0"/>
              <a:t> virkemidler, der oftest bruges i dokumentarfilm.</a:t>
            </a:r>
          </a:p>
          <a:p>
            <a:pPr marL="0" indent="0">
              <a:buNone/>
            </a:pPr>
            <a:endParaRPr lang="da-DK" sz="2600" dirty="0"/>
          </a:p>
          <a:p>
            <a:pPr marL="0" indent="0">
              <a:spcBef>
                <a:spcPts val="0"/>
              </a:spcBef>
              <a:buNone/>
            </a:pPr>
            <a:r>
              <a:rPr lang="da-DK" sz="2000" b="1" dirty="0"/>
              <a:t>Interview</a:t>
            </a:r>
          </a:p>
          <a:p>
            <a:pPr marL="0" indent="0">
              <a:lnSpc>
                <a:spcPct val="120000"/>
              </a:lnSpc>
              <a:buNone/>
            </a:pPr>
            <a:r>
              <a:rPr lang="da-DK" sz="2000" dirty="0"/>
              <a:t>En række interviews af personer, som rigtigt klippet sammen fungerer som filmens ”motor”.</a:t>
            </a:r>
          </a:p>
          <a:p>
            <a:pPr marL="0" indent="0">
              <a:lnSpc>
                <a:spcPct val="120000"/>
              </a:lnSpc>
              <a:buNone/>
            </a:pPr>
            <a:r>
              <a:rPr lang="da-DK" sz="2000" dirty="0"/>
              <a:t>Billedbeskæringen har indflydelse på, hvor tæt man føler sig på personerne.</a:t>
            </a:r>
          </a:p>
          <a:p>
            <a:pPr marL="0" indent="0">
              <a:buNone/>
            </a:pPr>
            <a:endParaRPr lang="da-DK" sz="2000" dirty="0"/>
          </a:p>
          <a:p>
            <a:pPr marL="0" indent="0">
              <a:spcBef>
                <a:spcPts val="0"/>
              </a:spcBef>
              <a:buNone/>
            </a:pPr>
            <a:r>
              <a:rPr lang="da-DK" sz="2000" b="1" dirty="0"/>
              <a:t>Stemningsbilleder</a:t>
            </a:r>
          </a:p>
          <a:p>
            <a:pPr marL="0" indent="0">
              <a:buNone/>
            </a:pPr>
            <a:r>
              <a:rPr lang="da-DK" sz="2000" dirty="0"/>
              <a:t>Klip, som illustrerer det, personerne fortæller om.</a:t>
            </a:r>
          </a:p>
          <a:p>
            <a:pPr marL="0" indent="0">
              <a:buNone/>
            </a:pPr>
            <a:endParaRPr lang="da-DK" sz="2000" dirty="0"/>
          </a:p>
          <a:p>
            <a:pPr marL="0" indent="0">
              <a:spcBef>
                <a:spcPts val="0"/>
              </a:spcBef>
              <a:buNone/>
            </a:pPr>
            <a:r>
              <a:rPr lang="da-DK" sz="2000" b="1" dirty="0"/>
              <a:t>Iscenesættelse/rekonstruktion</a:t>
            </a:r>
          </a:p>
          <a:p>
            <a:pPr marL="0" indent="0">
              <a:buNone/>
            </a:pPr>
            <a:r>
              <a:rPr lang="da-DK" sz="2000" dirty="0"/>
              <a:t>Konkrete handlinger, som personerne er instrueret i at udføre.</a:t>
            </a:r>
          </a:p>
          <a:p>
            <a:pPr marL="0" indent="0">
              <a:buNone/>
            </a:pPr>
            <a:endParaRPr lang="da-DK" dirty="0"/>
          </a:p>
        </p:txBody>
      </p:sp>
      <p:sp>
        <p:nvSpPr>
          <p:cNvPr id="5" name="Pladsholder til indhold 4">
            <a:extLst>
              <a:ext uri="{FF2B5EF4-FFF2-40B4-BE49-F238E27FC236}">
                <a16:creationId xmlns:a16="http://schemas.microsoft.com/office/drawing/2014/main" id="{7F8087A7-0D1D-5795-A28B-302B726BB4BB}"/>
              </a:ext>
            </a:extLst>
          </p:cNvPr>
          <p:cNvSpPr>
            <a:spLocks noGrp="1"/>
          </p:cNvSpPr>
          <p:nvPr>
            <p:ph sz="half" idx="2"/>
          </p:nvPr>
        </p:nvSpPr>
        <p:spPr>
          <a:xfrm>
            <a:off x="6172200" y="1825624"/>
            <a:ext cx="5181600" cy="5032375"/>
          </a:xfrm>
        </p:spPr>
        <p:txBody>
          <a:bodyPr>
            <a:normAutofit fontScale="62500" lnSpcReduction="20000"/>
          </a:bodyPr>
          <a:lstStyle/>
          <a:p>
            <a:pPr marL="0" indent="0">
              <a:spcBef>
                <a:spcPts val="0"/>
              </a:spcBef>
              <a:buNone/>
            </a:pPr>
            <a:r>
              <a:rPr lang="da-DK" sz="2000" b="1" dirty="0"/>
              <a:t>Musik</a:t>
            </a:r>
          </a:p>
          <a:p>
            <a:pPr marL="0" indent="0">
              <a:lnSpc>
                <a:spcPct val="120000"/>
              </a:lnSpc>
              <a:buNone/>
            </a:pPr>
            <a:r>
              <a:rPr lang="da-DK" sz="2000" dirty="0"/>
              <a:t>Et stærkt virkemiddel, der er med til at skabe den stemning, som filmskaberen ønsker.</a:t>
            </a:r>
          </a:p>
          <a:p>
            <a:pPr marL="0" indent="0">
              <a:buNone/>
            </a:pPr>
            <a:endParaRPr lang="da-DK" sz="2000" b="1" dirty="0"/>
          </a:p>
          <a:p>
            <a:pPr marL="0" indent="0">
              <a:spcBef>
                <a:spcPts val="0"/>
              </a:spcBef>
              <a:buNone/>
            </a:pPr>
            <a:r>
              <a:rPr lang="da-DK" sz="2000" b="1" dirty="0"/>
              <a:t>Lydeffekter</a:t>
            </a:r>
          </a:p>
          <a:p>
            <a:pPr marL="0" indent="0">
              <a:buNone/>
            </a:pPr>
            <a:r>
              <a:rPr lang="da-DK" sz="2000" dirty="0"/>
              <a:t>Brug af lydeffekter kan forstærke fortællingen.</a:t>
            </a:r>
          </a:p>
          <a:p>
            <a:pPr marL="0" indent="0">
              <a:buNone/>
            </a:pPr>
            <a:endParaRPr lang="da-DK" sz="2000" dirty="0"/>
          </a:p>
          <a:p>
            <a:pPr marL="0" indent="0">
              <a:spcBef>
                <a:spcPts val="0"/>
              </a:spcBef>
              <a:buNone/>
            </a:pPr>
            <a:r>
              <a:rPr lang="da-DK" sz="2000" b="1" dirty="0"/>
              <a:t>Grafik</a:t>
            </a:r>
          </a:p>
          <a:p>
            <a:pPr marL="0" indent="0">
              <a:buNone/>
            </a:pPr>
            <a:r>
              <a:rPr lang="da-DK" sz="2000" dirty="0"/>
              <a:t>Bruges til at vise titler, steder og navne.</a:t>
            </a:r>
          </a:p>
          <a:p>
            <a:pPr marL="0" indent="0">
              <a:buNone/>
            </a:pPr>
            <a:endParaRPr lang="da-DK" sz="2000" dirty="0"/>
          </a:p>
          <a:p>
            <a:pPr marL="0" indent="0">
              <a:spcBef>
                <a:spcPts val="0"/>
              </a:spcBef>
              <a:buNone/>
            </a:pPr>
            <a:r>
              <a:rPr lang="da-DK" sz="2000" b="1" dirty="0"/>
              <a:t>Tekniske effekter</a:t>
            </a:r>
          </a:p>
          <a:p>
            <a:pPr marL="0" indent="0">
              <a:lnSpc>
                <a:spcPct val="120000"/>
              </a:lnSpc>
              <a:buNone/>
            </a:pPr>
            <a:r>
              <a:rPr lang="da-DK" sz="2000" dirty="0"/>
              <a:t>Der kan anvendes tekniske effekter så som slowmotion, fastmotion og overblændinger (to billeder opløst i hinanden), som kan bruges til at underbygge et budskab eller en stemning.</a:t>
            </a:r>
          </a:p>
          <a:p>
            <a:pPr marL="0" indent="0">
              <a:buNone/>
            </a:pPr>
            <a:endParaRPr lang="da-DK" dirty="0"/>
          </a:p>
        </p:txBody>
      </p:sp>
      <p:pic>
        <p:nvPicPr>
          <p:cNvPr id="7" name="Billede 6">
            <a:extLst>
              <a:ext uri="{FF2B5EF4-FFF2-40B4-BE49-F238E27FC236}">
                <a16:creationId xmlns:a16="http://schemas.microsoft.com/office/drawing/2014/main" id="{3D6D9B9E-BA41-453A-90A8-8FB61201E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1255" y="5482648"/>
            <a:ext cx="1662545" cy="1010227"/>
          </a:xfrm>
          <a:prstGeom prst="rect">
            <a:avLst/>
          </a:prstGeom>
        </p:spPr>
      </p:pic>
    </p:spTree>
    <p:extLst>
      <p:ext uri="{BB962C8B-B14F-4D97-AF65-F5344CB8AC3E}">
        <p14:creationId xmlns:p14="http://schemas.microsoft.com/office/powerpoint/2010/main" val="1548575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6F84449B-3766-9F5F-0359-9C795B9F74FD}"/>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kern="1200" dirty="0" err="1">
                <a:solidFill>
                  <a:srgbClr val="FFFFFF"/>
                </a:solidFill>
                <a:latin typeface="+mj-lt"/>
                <a:ea typeface="+mj-ea"/>
                <a:cs typeface="+mj-cs"/>
              </a:rPr>
              <a:t>Aktører</a:t>
            </a:r>
            <a:r>
              <a:rPr lang="en-US" sz="4000" kern="1200" dirty="0">
                <a:solidFill>
                  <a:srgbClr val="FFFFFF"/>
                </a:solidFill>
                <a:latin typeface="+mj-lt"/>
                <a:ea typeface="+mj-ea"/>
                <a:cs typeface="+mj-cs"/>
              </a:rPr>
              <a:t> - </a:t>
            </a:r>
            <a:r>
              <a:rPr lang="en-US" sz="4000" kern="1200" dirty="0" err="1">
                <a:solidFill>
                  <a:srgbClr val="FFFFFF"/>
                </a:solidFill>
                <a:latin typeface="+mj-lt"/>
                <a:ea typeface="+mj-ea"/>
                <a:cs typeface="+mj-cs"/>
              </a:rPr>
              <a:t>Gruppearbejde</a:t>
            </a:r>
            <a:r>
              <a:rPr lang="en-US" sz="4000" kern="1200" dirty="0">
                <a:solidFill>
                  <a:srgbClr val="FFFFFF"/>
                </a:solidFill>
                <a:latin typeface="+mj-lt"/>
                <a:ea typeface="+mj-ea"/>
                <a:cs typeface="+mj-cs"/>
              </a:rPr>
              <a:t> </a:t>
            </a:r>
          </a:p>
        </p:txBody>
      </p:sp>
      <p:sp>
        <p:nvSpPr>
          <p:cNvPr id="3" name="Pladsholder til indhold 2">
            <a:extLst>
              <a:ext uri="{FF2B5EF4-FFF2-40B4-BE49-F238E27FC236}">
                <a16:creationId xmlns:a16="http://schemas.microsoft.com/office/drawing/2014/main" id="{8B0F54F3-38C9-699F-7C20-74507770D221}"/>
              </a:ext>
            </a:extLst>
          </p:cNvPr>
          <p:cNvSpPr>
            <a:spLocks noGrp="1"/>
          </p:cNvSpPr>
          <p:nvPr>
            <p:ph sz="half" idx="1"/>
          </p:nvPr>
        </p:nvSpPr>
        <p:spPr>
          <a:xfrm>
            <a:off x="1424904" y="2494450"/>
            <a:ext cx="4053545" cy="3563159"/>
          </a:xfrm>
        </p:spPr>
        <p:txBody>
          <a:bodyPr vert="horz" lIns="91440" tIns="45720" rIns="91440" bIns="45720" rtlCol="0">
            <a:normAutofit/>
          </a:bodyPr>
          <a:lstStyle/>
          <a:p>
            <a:pPr marL="0"/>
            <a:r>
              <a:rPr lang="en-US" sz="1700" dirty="0"/>
              <a:t>I </a:t>
            </a:r>
            <a:r>
              <a:rPr lang="en-US" sz="1700" dirty="0" err="1"/>
              <a:t>filmen</a:t>
            </a:r>
            <a:r>
              <a:rPr lang="en-US" sz="1700" dirty="0"/>
              <a:t> “Backseat Generation?” </a:t>
            </a:r>
            <a:r>
              <a:rPr lang="en-US" sz="1700" dirty="0" err="1"/>
              <a:t>møder</a:t>
            </a:r>
            <a:r>
              <a:rPr lang="en-US" sz="1700" dirty="0"/>
              <a:t> I </a:t>
            </a:r>
            <a:r>
              <a:rPr lang="en-US" sz="1700" dirty="0" err="1"/>
              <a:t>en</a:t>
            </a:r>
            <a:r>
              <a:rPr lang="en-US" sz="1700" dirty="0"/>
              <a:t> </a:t>
            </a:r>
            <a:r>
              <a:rPr lang="en-US" sz="1700" dirty="0" err="1"/>
              <a:t>række</a:t>
            </a:r>
            <a:r>
              <a:rPr lang="en-US" sz="1700" dirty="0"/>
              <a:t> </a:t>
            </a:r>
            <a:r>
              <a:rPr lang="en-US" sz="1700" dirty="0" err="1"/>
              <a:t>unge</a:t>
            </a:r>
            <a:r>
              <a:rPr lang="en-US" sz="1700" dirty="0"/>
              <a:t> </a:t>
            </a:r>
            <a:r>
              <a:rPr lang="en-US" sz="1700" dirty="0" err="1"/>
              <a:t>samt</a:t>
            </a:r>
            <a:r>
              <a:rPr lang="en-US" sz="1700" dirty="0"/>
              <a:t> </a:t>
            </a:r>
            <a:r>
              <a:rPr lang="en-US" sz="1700" dirty="0" err="1"/>
              <a:t>nogle</a:t>
            </a:r>
            <a:r>
              <a:rPr lang="en-US" sz="1700" dirty="0"/>
              <a:t> </a:t>
            </a:r>
            <a:r>
              <a:rPr lang="en-US" sz="1700" dirty="0" err="1"/>
              <a:t>lærere</a:t>
            </a:r>
            <a:r>
              <a:rPr lang="en-US" sz="1700" dirty="0"/>
              <a:t>, </a:t>
            </a:r>
            <a:r>
              <a:rPr lang="en-US" sz="1700" dirty="0" err="1"/>
              <a:t>som</a:t>
            </a:r>
            <a:r>
              <a:rPr lang="en-US" sz="1700" dirty="0"/>
              <a:t> </a:t>
            </a:r>
            <a:r>
              <a:rPr lang="en-US" sz="1700" dirty="0" err="1"/>
              <a:t>har</a:t>
            </a:r>
            <a:r>
              <a:rPr lang="en-US" sz="1700" dirty="0"/>
              <a:t> </a:t>
            </a:r>
            <a:r>
              <a:rPr lang="en-US" sz="1700" dirty="0" err="1"/>
              <a:t>vidt</a:t>
            </a:r>
            <a:r>
              <a:rPr lang="en-US" sz="1700" dirty="0"/>
              <a:t> </a:t>
            </a:r>
            <a:r>
              <a:rPr lang="en-US" sz="1700" dirty="0" err="1"/>
              <a:t>forskellige</a:t>
            </a:r>
            <a:r>
              <a:rPr lang="en-US" sz="1700" dirty="0"/>
              <a:t> forhold til at </a:t>
            </a:r>
            <a:r>
              <a:rPr lang="en-US" sz="1700" dirty="0" err="1"/>
              <a:t>cykle</a:t>
            </a:r>
            <a:r>
              <a:rPr lang="en-US" sz="1700" dirty="0"/>
              <a:t> i </a:t>
            </a:r>
            <a:r>
              <a:rPr lang="en-US" sz="1700" dirty="0" err="1"/>
              <a:t>hverdagen</a:t>
            </a:r>
            <a:r>
              <a:rPr lang="en-US" sz="1700" dirty="0"/>
              <a:t>.</a:t>
            </a:r>
          </a:p>
          <a:p>
            <a:pPr marL="0"/>
            <a:endParaRPr lang="en-US" sz="1700" dirty="0"/>
          </a:p>
          <a:p>
            <a:pPr marL="0"/>
            <a:r>
              <a:rPr lang="en-US" sz="1700" dirty="0"/>
              <a:t>I </a:t>
            </a:r>
            <a:r>
              <a:rPr lang="en-US" sz="1700" dirty="0" err="1"/>
              <a:t>møder</a:t>
            </a:r>
            <a:r>
              <a:rPr lang="en-US" sz="1700" dirty="0"/>
              <a:t> Aiko, Alexander, Olivia, Thomas, Carl Philip, Martha, Amalie og Sahil.</a:t>
            </a:r>
          </a:p>
          <a:p>
            <a:pPr marL="0"/>
            <a:endParaRPr lang="en-US" sz="1700" dirty="0"/>
          </a:p>
          <a:p>
            <a:pPr marL="0"/>
            <a:r>
              <a:rPr lang="en-US" sz="1700" dirty="0"/>
              <a:t>Se </a:t>
            </a:r>
            <a:r>
              <a:rPr lang="en-US" sz="1700" dirty="0" err="1"/>
              <a:t>filmen</a:t>
            </a:r>
            <a:r>
              <a:rPr lang="en-US" sz="1700" dirty="0"/>
              <a:t> i Klassen, og </a:t>
            </a:r>
            <a:r>
              <a:rPr lang="en-US" sz="1700" dirty="0" err="1"/>
              <a:t>tal</a:t>
            </a:r>
            <a:r>
              <a:rPr lang="en-US" sz="1700" dirty="0"/>
              <a:t> om </a:t>
            </a:r>
            <a:r>
              <a:rPr lang="en-US" sz="1700" dirty="0" err="1"/>
              <a:t>hvilke</a:t>
            </a:r>
            <a:r>
              <a:rPr lang="en-US" sz="1700" dirty="0"/>
              <a:t> </a:t>
            </a:r>
            <a:r>
              <a:rPr lang="en-US" sz="1700" dirty="0" err="1"/>
              <a:t>genretræk</a:t>
            </a:r>
            <a:r>
              <a:rPr lang="en-US" sz="1700" dirty="0"/>
              <a:t> og </a:t>
            </a:r>
            <a:r>
              <a:rPr lang="en-US" sz="1700" dirty="0" err="1"/>
              <a:t>virkemidler</a:t>
            </a:r>
            <a:r>
              <a:rPr lang="en-US" sz="1700" dirty="0"/>
              <a:t>, I </a:t>
            </a:r>
            <a:r>
              <a:rPr lang="en-US" sz="1700" dirty="0" err="1"/>
              <a:t>lagde</a:t>
            </a:r>
            <a:r>
              <a:rPr lang="en-US" sz="1700" dirty="0"/>
              <a:t> </a:t>
            </a:r>
            <a:r>
              <a:rPr lang="en-US" sz="1700" dirty="0" err="1"/>
              <a:t>mærke</a:t>
            </a:r>
            <a:r>
              <a:rPr lang="en-US" sz="1700" dirty="0"/>
              <a:t> til.</a:t>
            </a:r>
          </a:p>
          <a:p>
            <a:pPr marL="0"/>
            <a:endParaRPr lang="en-US" sz="1700" dirty="0"/>
          </a:p>
        </p:txBody>
      </p:sp>
      <p:pic>
        <p:nvPicPr>
          <p:cNvPr id="6" name="Billede 5">
            <a:extLst>
              <a:ext uri="{FF2B5EF4-FFF2-40B4-BE49-F238E27FC236}">
                <a16:creationId xmlns:a16="http://schemas.microsoft.com/office/drawing/2014/main" id="{C0F13DF0-9A72-C3AF-C096-29DC6CCE1179}"/>
              </a:ext>
            </a:extLst>
          </p:cNvPr>
          <p:cNvPicPr>
            <a:picLocks noChangeAspect="1"/>
          </p:cNvPicPr>
          <p:nvPr/>
        </p:nvPicPr>
        <p:blipFill>
          <a:blip r:embed="rId2"/>
          <a:stretch>
            <a:fillRect/>
          </a:stretch>
        </p:blipFill>
        <p:spPr>
          <a:xfrm>
            <a:off x="6098892" y="2683266"/>
            <a:ext cx="4802404" cy="3181592"/>
          </a:xfrm>
          <a:prstGeom prst="rect">
            <a:avLst/>
          </a:prstGeom>
        </p:spPr>
      </p:pic>
    </p:spTree>
    <p:extLst>
      <p:ext uri="{BB962C8B-B14F-4D97-AF65-F5344CB8AC3E}">
        <p14:creationId xmlns:p14="http://schemas.microsoft.com/office/powerpoint/2010/main" val="2736940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D970B91-29E2-4F24-B764-43BD5568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Billede 19">
            <a:extLst>
              <a:ext uri="{FF2B5EF4-FFF2-40B4-BE49-F238E27FC236}">
                <a16:creationId xmlns:a16="http://schemas.microsoft.com/office/drawing/2014/main" id="{03696AA8-6847-173B-1A48-049C75DFF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7524" y="717391"/>
            <a:ext cx="3787036" cy="3237916"/>
          </a:xfrm>
          <a:prstGeom prst="rect">
            <a:avLst/>
          </a:prstGeom>
        </p:spPr>
      </p:pic>
      <p:pic>
        <p:nvPicPr>
          <p:cNvPr id="22" name="Billede 21">
            <a:extLst>
              <a:ext uri="{FF2B5EF4-FFF2-40B4-BE49-F238E27FC236}">
                <a16:creationId xmlns:a16="http://schemas.microsoft.com/office/drawing/2014/main" id="{C4223137-80BC-7E63-C590-0F66A3A26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027" y="774307"/>
            <a:ext cx="5141351" cy="3124084"/>
          </a:xfrm>
          <a:prstGeom prst="rect">
            <a:avLst/>
          </a:prstGeom>
        </p:spPr>
      </p:pic>
      <p:sp>
        <p:nvSpPr>
          <p:cNvPr id="40" name="Freeform: Shape 39">
            <a:extLst>
              <a:ext uri="{FF2B5EF4-FFF2-40B4-BE49-F238E27FC236}">
                <a16:creationId xmlns:a16="http://schemas.microsoft.com/office/drawing/2014/main" id="{410C1444-5E64-4361-A98D-1098E1813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5184987"/>
            <a:ext cx="709612" cy="1671635"/>
          </a:xfrm>
          <a:custGeom>
            <a:avLst/>
            <a:gdLst>
              <a:gd name="connsiteX0" fmla="*/ 0 w 709612"/>
              <a:gd name="connsiteY0" fmla="*/ 0 h 1671635"/>
              <a:gd name="connsiteX1" fmla="*/ 709612 w 709612"/>
              <a:gd name="connsiteY1" fmla="*/ 578069 h 1671635"/>
              <a:gd name="connsiteX2" fmla="*/ 709612 w 709612"/>
              <a:gd name="connsiteY2" fmla="*/ 1671635 h 1671635"/>
              <a:gd name="connsiteX3" fmla="*/ 189293 w 709612"/>
              <a:gd name="connsiteY3" fmla="*/ 1671635 h 1671635"/>
              <a:gd name="connsiteX4" fmla="*/ 0 w 709612"/>
              <a:gd name="connsiteY4" fmla="*/ 1517432 h 1671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612" h="1671635">
                <a:moveTo>
                  <a:pt x="0" y="0"/>
                </a:moveTo>
                <a:lnTo>
                  <a:pt x="709612" y="578069"/>
                </a:lnTo>
                <a:lnTo>
                  <a:pt x="709612" y="1671635"/>
                </a:lnTo>
                <a:lnTo>
                  <a:pt x="189293" y="1671635"/>
                </a:lnTo>
                <a:lnTo>
                  <a:pt x="0" y="151743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6">
            <a:extLst>
              <a:ext uri="{FF2B5EF4-FFF2-40B4-BE49-F238E27FC236}">
                <a16:creationId xmlns:a16="http://schemas.microsoft.com/office/drawing/2014/main" id="{26B27121-84C3-4B13-BF63-FC689097F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5000381"/>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7">
            <a:extLst>
              <a:ext uri="{FF2B5EF4-FFF2-40B4-BE49-F238E27FC236}">
                <a16:creationId xmlns:a16="http://schemas.microsoft.com/office/drawing/2014/main" id="{9EC59F2A-3391-4680-823A-EB19F0C67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4803531"/>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90A8413F-D55B-496A-A28C-9D9D7434F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4232295"/>
            <a:ext cx="11547945" cy="210751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A3D1B223-F9FB-E8A1-6193-50D5F4B4FED2}"/>
              </a:ext>
            </a:extLst>
          </p:cNvPr>
          <p:cNvSpPr>
            <a:spLocks noGrp="1"/>
          </p:cNvSpPr>
          <p:nvPr>
            <p:ph type="title"/>
          </p:nvPr>
        </p:nvSpPr>
        <p:spPr>
          <a:xfrm>
            <a:off x="1283914" y="4458361"/>
            <a:ext cx="2487986" cy="1587294"/>
          </a:xfrm>
        </p:spPr>
        <p:txBody>
          <a:bodyPr>
            <a:normAutofit/>
          </a:bodyPr>
          <a:lstStyle/>
          <a:p>
            <a:r>
              <a:rPr lang="da-DK" sz="3600" dirty="0">
                <a:solidFill>
                  <a:srgbClr val="FFFFFF"/>
                </a:solidFill>
              </a:rPr>
              <a:t>Fluen-på-væggen-film</a:t>
            </a:r>
          </a:p>
        </p:txBody>
      </p:sp>
      <p:sp>
        <p:nvSpPr>
          <p:cNvPr id="5" name="Pladsholder til indhold 4">
            <a:extLst>
              <a:ext uri="{FF2B5EF4-FFF2-40B4-BE49-F238E27FC236}">
                <a16:creationId xmlns:a16="http://schemas.microsoft.com/office/drawing/2014/main" id="{22F65A8B-0D8F-1D5B-DCCC-07D1843918D1}"/>
              </a:ext>
            </a:extLst>
          </p:cNvPr>
          <p:cNvSpPr>
            <a:spLocks noGrp="1"/>
          </p:cNvSpPr>
          <p:nvPr>
            <p:ph idx="1"/>
          </p:nvPr>
        </p:nvSpPr>
        <p:spPr>
          <a:xfrm>
            <a:off x="4119419" y="4492406"/>
            <a:ext cx="3676072" cy="1587294"/>
          </a:xfrm>
        </p:spPr>
        <p:txBody>
          <a:bodyPr anchor="ctr">
            <a:normAutofit/>
          </a:bodyPr>
          <a:lstStyle/>
          <a:p>
            <a:pPr marL="0" indent="0">
              <a:buNone/>
            </a:pPr>
            <a:r>
              <a:rPr lang="da-DK" sz="1600" b="1" dirty="0">
                <a:solidFill>
                  <a:srgbClr val="FEFFFF"/>
                </a:solidFill>
              </a:rPr>
              <a:t>Gruppearbejde:</a:t>
            </a:r>
          </a:p>
          <a:p>
            <a:pPr marL="0" indent="0">
              <a:buNone/>
            </a:pPr>
            <a:r>
              <a:rPr lang="da-DK" sz="1600" dirty="0">
                <a:solidFill>
                  <a:srgbClr val="FEFFFF"/>
                </a:solidFill>
              </a:rPr>
              <a:t>Se filmen igen, denne gang i små bidder – aktør for aktør.</a:t>
            </a:r>
          </a:p>
          <a:p>
            <a:pPr marL="0" indent="0">
              <a:buNone/>
            </a:pPr>
            <a:r>
              <a:rPr lang="da-DK" sz="1600" dirty="0">
                <a:solidFill>
                  <a:srgbClr val="FEFFFF"/>
                </a:solidFill>
              </a:rPr>
              <a:t>Lav et mindmap, så I får overblik over aktørernes vaner og holdninger.</a:t>
            </a:r>
          </a:p>
          <a:p>
            <a:pPr marL="0" indent="0">
              <a:buNone/>
            </a:pPr>
            <a:endParaRPr lang="da-DK" sz="1600" b="1" dirty="0">
              <a:solidFill>
                <a:srgbClr val="FEFFFF"/>
              </a:solidFill>
            </a:endParaRPr>
          </a:p>
          <a:p>
            <a:pPr marL="0" indent="0">
              <a:buNone/>
            </a:pPr>
            <a:endParaRPr lang="da-DK" sz="500" dirty="0">
              <a:solidFill>
                <a:srgbClr val="FEFFFF"/>
              </a:solidFill>
            </a:endParaRPr>
          </a:p>
        </p:txBody>
      </p:sp>
      <p:sp>
        <p:nvSpPr>
          <p:cNvPr id="34" name="Tekstfelt 33">
            <a:extLst>
              <a:ext uri="{FF2B5EF4-FFF2-40B4-BE49-F238E27FC236}">
                <a16:creationId xmlns:a16="http://schemas.microsoft.com/office/drawing/2014/main" id="{525FBF37-045E-91AC-7EAB-363FC5E1651B}"/>
              </a:ext>
            </a:extLst>
          </p:cNvPr>
          <p:cNvSpPr txBox="1"/>
          <p:nvPr/>
        </p:nvSpPr>
        <p:spPr>
          <a:xfrm>
            <a:off x="7795491" y="4320224"/>
            <a:ext cx="4091709" cy="1815882"/>
          </a:xfrm>
          <a:prstGeom prst="rect">
            <a:avLst/>
          </a:prstGeom>
          <a:noFill/>
        </p:spPr>
        <p:txBody>
          <a:bodyPr wrap="square">
            <a:spAutoFit/>
          </a:bodyPr>
          <a:lstStyle/>
          <a:p>
            <a:pPr marL="0" indent="0">
              <a:buNone/>
            </a:pPr>
            <a:r>
              <a:rPr lang="da-DK" sz="1600" b="1" dirty="0">
                <a:solidFill>
                  <a:srgbClr val="FEFFFF"/>
                </a:solidFill>
              </a:rPr>
              <a:t>Fælles i klassen:</a:t>
            </a:r>
          </a:p>
          <a:p>
            <a:pPr marL="0" indent="0">
              <a:buNone/>
            </a:pPr>
            <a:r>
              <a:rPr lang="da-DK" sz="1600" dirty="0">
                <a:solidFill>
                  <a:srgbClr val="FEFFFF"/>
                </a:solidFill>
              </a:rPr>
              <a:t>Hvem er afsender? Hvem er modtager?</a:t>
            </a:r>
          </a:p>
          <a:p>
            <a:pPr marL="0" indent="0">
              <a:buNone/>
            </a:pPr>
            <a:r>
              <a:rPr lang="da-DK" sz="1600" dirty="0">
                <a:solidFill>
                  <a:srgbClr val="FEFFFF"/>
                </a:solidFill>
              </a:rPr>
              <a:t>Lav en liste over filmens temaer og problematikker. </a:t>
            </a:r>
          </a:p>
          <a:p>
            <a:pPr marL="0" indent="0">
              <a:buNone/>
            </a:pPr>
            <a:r>
              <a:rPr lang="da-DK" sz="1600" dirty="0">
                <a:solidFill>
                  <a:srgbClr val="FEFFFF"/>
                </a:solidFill>
              </a:rPr>
              <a:t>Genkender I filmens temaer/problemstillinger? Hvilke? Hvordan?</a:t>
            </a:r>
          </a:p>
          <a:p>
            <a:pPr marL="0" indent="0">
              <a:buNone/>
            </a:pPr>
            <a:r>
              <a:rPr lang="da-DK" sz="1600" dirty="0">
                <a:solidFill>
                  <a:srgbClr val="FEFFFF"/>
                </a:solidFill>
              </a:rPr>
              <a:t>Diskuter, hvad hensigten med filmen er.</a:t>
            </a:r>
          </a:p>
        </p:txBody>
      </p:sp>
    </p:spTree>
    <p:extLst>
      <p:ext uri="{BB962C8B-B14F-4D97-AF65-F5344CB8AC3E}">
        <p14:creationId xmlns:p14="http://schemas.microsoft.com/office/powerpoint/2010/main" val="251349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6"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1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55C8754C-BE79-77B7-E84E-EA6459599BE3}"/>
              </a:ext>
            </a:extLst>
          </p:cNvPr>
          <p:cNvSpPr>
            <a:spLocks noGrp="1"/>
          </p:cNvSpPr>
          <p:nvPr>
            <p:ph type="title"/>
          </p:nvPr>
        </p:nvSpPr>
        <p:spPr>
          <a:xfrm>
            <a:off x="1047280" y="759805"/>
            <a:ext cx="10306520" cy="1325563"/>
          </a:xfrm>
        </p:spPr>
        <p:txBody>
          <a:bodyPr>
            <a:normAutofit/>
          </a:bodyPr>
          <a:lstStyle/>
          <a:p>
            <a:r>
              <a:rPr lang="da-DK" sz="4000" dirty="0">
                <a:solidFill>
                  <a:srgbClr val="FFFFFF"/>
                </a:solidFill>
              </a:rPr>
              <a:t>Appelformer – logos, patos, etos</a:t>
            </a:r>
          </a:p>
        </p:txBody>
      </p:sp>
      <p:sp>
        <p:nvSpPr>
          <p:cNvPr id="3" name="Pladsholder til indhold 2">
            <a:extLst>
              <a:ext uri="{FF2B5EF4-FFF2-40B4-BE49-F238E27FC236}">
                <a16:creationId xmlns:a16="http://schemas.microsoft.com/office/drawing/2014/main" id="{2BAFAD01-F2C5-218F-91AA-B93FCF492CD6}"/>
              </a:ext>
            </a:extLst>
          </p:cNvPr>
          <p:cNvSpPr>
            <a:spLocks noGrp="1"/>
          </p:cNvSpPr>
          <p:nvPr>
            <p:ph idx="1"/>
          </p:nvPr>
        </p:nvSpPr>
        <p:spPr>
          <a:xfrm>
            <a:off x="1424905" y="2494450"/>
            <a:ext cx="4053544" cy="1902059"/>
          </a:xfrm>
        </p:spPr>
        <p:txBody>
          <a:bodyPr>
            <a:normAutofit/>
          </a:bodyPr>
          <a:lstStyle/>
          <a:p>
            <a:pPr marL="0" indent="0">
              <a:buNone/>
            </a:pPr>
            <a:r>
              <a:rPr lang="da-DK" sz="2000" b="0" i="0" dirty="0">
                <a:effectLst/>
              </a:rPr>
              <a:t>At appellere vil sige, at du rækker ud til den, der lytter til dig og prøver at få forståelse og accept for det, du siger. Appelformer er altså kneb, som kan bruges i diskussionen.</a:t>
            </a:r>
            <a:endParaRPr lang="da-DK" sz="2000" dirty="0"/>
          </a:p>
          <a:p>
            <a:endParaRPr lang="da-DK" sz="2400" dirty="0"/>
          </a:p>
        </p:txBody>
      </p:sp>
      <p:pic>
        <p:nvPicPr>
          <p:cNvPr id="6" name="Picture 2">
            <a:extLst>
              <a:ext uri="{FF2B5EF4-FFF2-40B4-BE49-F238E27FC236}">
                <a16:creationId xmlns:a16="http://schemas.microsoft.com/office/drawing/2014/main" id="{4DD9342C-7D66-EA9C-158D-D1A9D60A22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2498" y="2502165"/>
            <a:ext cx="4802404" cy="1740871"/>
          </a:xfrm>
          <a:prstGeom prst="rect">
            <a:avLst/>
          </a:prstGeom>
          <a:solidFill>
            <a:srgbClr val="FFFFFF"/>
          </a:solidFill>
        </p:spPr>
      </p:pic>
      <p:sp>
        <p:nvSpPr>
          <p:cNvPr id="25" name="Tekstfelt 24">
            <a:extLst>
              <a:ext uri="{FF2B5EF4-FFF2-40B4-BE49-F238E27FC236}">
                <a16:creationId xmlns:a16="http://schemas.microsoft.com/office/drawing/2014/main" id="{743E11AD-0378-FF0F-26C1-AEE6E66FBBFB}"/>
              </a:ext>
            </a:extLst>
          </p:cNvPr>
          <p:cNvSpPr txBox="1"/>
          <p:nvPr/>
        </p:nvSpPr>
        <p:spPr>
          <a:xfrm>
            <a:off x="1424905" y="4318579"/>
            <a:ext cx="3168072" cy="2062103"/>
          </a:xfrm>
          <a:prstGeom prst="rect">
            <a:avLst/>
          </a:prstGeom>
          <a:solidFill>
            <a:schemeClr val="accent2"/>
          </a:solidFill>
        </p:spPr>
        <p:txBody>
          <a:bodyPr wrap="square">
            <a:spAutoFit/>
          </a:bodyPr>
          <a:lstStyle/>
          <a:p>
            <a:pPr algn="l"/>
            <a:r>
              <a:rPr lang="da-DK" sz="1600" b="1" i="0" u="none" strike="noStrike" dirty="0">
                <a:solidFill>
                  <a:srgbClr val="000000"/>
                </a:solidFill>
                <a:effectLst/>
                <a:latin typeface="Century gothic" panose="020B0502020202020204" pitchFamily="34" charset="0"/>
              </a:rPr>
              <a:t>Patos: </a:t>
            </a:r>
            <a:r>
              <a:rPr lang="da-DK" sz="1600" b="0" i="0" dirty="0">
                <a:solidFill>
                  <a:srgbClr val="000000"/>
                </a:solidFill>
                <a:effectLst/>
                <a:latin typeface="+mn-lt"/>
              </a:rPr>
              <a:t>Her taler man til modtagerens følelser. Fx kan man være følelsesmæssigt påvirket af det, man udtaler sig om, eller man bruger eksempler, hvor man fortæller om menneskers reaktioner, sorg, glæde osv.</a:t>
            </a:r>
          </a:p>
          <a:p>
            <a:pPr algn="l"/>
            <a:endParaRPr lang="da-DK" sz="1600" b="0" i="0" u="none" strike="noStrike" dirty="0">
              <a:solidFill>
                <a:srgbClr val="888888"/>
              </a:solidFill>
              <a:effectLst/>
              <a:latin typeface="+mn-lt"/>
            </a:endParaRPr>
          </a:p>
        </p:txBody>
      </p:sp>
      <p:sp>
        <p:nvSpPr>
          <p:cNvPr id="29" name="Tekstfelt 28">
            <a:extLst>
              <a:ext uri="{FF2B5EF4-FFF2-40B4-BE49-F238E27FC236}">
                <a16:creationId xmlns:a16="http://schemas.microsoft.com/office/drawing/2014/main" id="{C0031E1B-B64A-D7C9-07AB-BCA839E0D0DD}"/>
              </a:ext>
            </a:extLst>
          </p:cNvPr>
          <p:cNvSpPr txBox="1"/>
          <p:nvPr/>
        </p:nvSpPr>
        <p:spPr>
          <a:xfrm>
            <a:off x="4691267" y="4322798"/>
            <a:ext cx="2927930" cy="2062103"/>
          </a:xfrm>
          <a:prstGeom prst="rect">
            <a:avLst/>
          </a:prstGeom>
          <a:solidFill>
            <a:schemeClr val="accent2"/>
          </a:solidFill>
        </p:spPr>
        <p:txBody>
          <a:bodyPr wrap="square">
            <a:spAutoFit/>
          </a:bodyPr>
          <a:lstStyle/>
          <a:p>
            <a:pPr algn="l"/>
            <a:r>
              <a:rPr lang="da-DK" sz="1600" b="1" i="0" u="none" strike="noStrike" dirty="0">
                <a:solidFill>
                  <a:srgbClr val="000000"/>
                </a:solidFill>
                <a:effectLst/>
                <a:latin typeface="Century gothic" panose="020B0502020202020204" pitchFamily="34" charset="0"/>
              </a:rPr>
              <a:t>Logos: </a:t>
            </a:r>
            <a:r>
              <a:rPr lang="da-DK" sz="1600" b="0" i="0" dirty="0">
                <a:solidFill>
                  <a:srgbClr val="000000"/>
                </a:solidFill>
                <a:effectLst/>
                <a:latin typeface="+mn-lt"/>
              </a:rPr>
              <a:t>Her taler man til modtagerens fornuft og logiske sans. Fx ved at bevise, det man siger, ved hjælp af fakta, tal og statistik. Man holder sig til sagen og virker ofte dygtig og velorienteret.</a:t>
            </a:r>
          </a:p>
          <a:p>
            <a:pPr algn="l"/>
            <a:endParaRPr lang="da-DK" sz="1600" b="0" i="0" dirty="0">
              <a:solidFill>
                <a:srgbClr val="222222"/>
              </a:solidFill>
              <a:effectLst/>
              <a:latin typeface="+mn-lt"/>
            </a:endParaRPr>
          </a:p>
        </p:txBody>
      </p:sp>
      <p:sp>
        <p:nvSpPr>
          <p:cNvPr id="30" name="Tekstfelt 29">
            <a:extLst>
              <a:ext uri="{FF2B5EF4-FFF2-40B4-BE49-F238E27FC236}">
                <a16:creationId xmlns:a16="http://schemas.microsoft.com/office/drawing/2014/main" id="{E061A628-4E1B-08CD-FD1D-9A6F155D2CC8}"/>
              </a:ext>
            </a:extLst>
          </p:cNvPr>
          <p:cNvSpPr txBox="1"/>
          <p:nvPr/>
        </p:nvSpPr>
        <p:spPr>
          <a:xfrm>
            <a:off x="7729622" y="4316074"/>
            <a:ext cx="3493581" cy="2062103"/>
          </a:xfrm>
          <a:prstGeom prst="rect">
            <a:avLst/>
          </a:prstGeom>
          <a:solidFill>
            <a:schemeClr val="accent2"/>
          </a:solidFill>
        </p:spPr>
        <p:txBody>
          <a:bodyPr wrap="square">
            <a:spAutoFit/>
          </a:bodyPr>
          <a:lstStyle/>
          <a:p>
            <a:r>
              <a:rPr lang="da-DK" sz="1600" b="1" i="0" u="none" strike="noStrike" dirty="0">
                <a:solidFill>
                  <a:srgbClr val="000000"/>
                </a:solidFill>
                <a:effectLst/>
                <a:latin typeface="Century gothic" panose="020B0502020202020204" pitchFamily="34" charset="0"/>
              </a:rPr>
              <a:t>Etos: </a:t>
            </a:r>
            <a:r>
              <a:rPr lang="da-DK" sz="1600" b="0" i="0" u="none" strike="noStrike" dirty="0">
                <a:solidFill>
                  <a:srgbClr val="000000"/>
                </a:solidFill>
                <a:effectLst/>
                <a:latin typeface="+mn-lt"/>
              </a:rPr>
              <a:t>Man taler med troværdighed.</a:t>
            </a:r>
          </a:p>
          <a:p>
            <a:r>
              <a:rPr lang="da-DK" sz="1600" b="0" i="0" dirty="0">
                <a:solidFill>
                  <a:srgbClr val="000000"/>
                </a:solidFill>
                <a:effectLst/>
                <a:latin typeface="+mn-lt"/>
              </a:rPr>
              <a:t>Man kan fx opbygge en stærk etos, </a:t>
            </a:r>
            <a:r>
              <a:rPr lang="da-DK" sz="1600" b="0" i="0" dirty="0">
                <a:solidFill>
                  <a:srgbClr val="222222"/>
                </a:solidFill>
                <a:effectLst/>
                <a:latin typeface="+mn-lt"/>
              </a:rPr>
              <a:t>ved at tale til modtagerens tillid, moral og samvittighed. Modtageren accepterer derved argumentet, fordi han føler, at han kan stole på det, der bliver sagt.</a:t>
            </a:r>
          </a:p>
          <a:p>
            <a:endParaRPr lang="da-DK" sz="1600" dirty="0">
              <a:solidFill>
                <a:srgbClr val="222222"/>
              </a:solidFill>
            </a:endParaRPr>
          </a:p>
          <a:p>
            <a:endParaRPr lang="da-DK" sz="1600" dirty="0">
              <a:solidFill>
                <a:srgbClr val="222222"/>
              </a:solidFill>
            </a:endParaRPr>
          </a:p>
        </p:txBody>
      </p:sp>
    </p:spTree>
    <p:extLst>
      <p:ext uri="{BB962C8B-B14F-4D97-AF65-F5344CB8AC3E}">
        <p14:creationId xmlns:p14="http://schemas.microsoft.com/office/powerpoint/2010/main" val="272829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034"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5"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6"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7"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38" name="Rectangle 1037">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8D61820D-7BFF-91B9-FA48-BAA6C817BBFE}"/>
              </a:ext>
            </a:extLst>
          </p:cNvPr>
          <p:cNvSpPr>
            <a:spLocks noGrp="1"/>
          </p:cNvSpPr>
          <p:nvPr>
            <p:ph type="title"/>
          </p:nvPr>
        </p:nvSpPr>
        <p:spPr>
          <a:xfrm>
            <a:off x="1047280" y="759805"/>
            <a:ext cx="10306520" cy="1325563"/>
          </a:xfrm>
        </p:spPr>
        <p:txBody>
          <a:bodyPr>
            <a:normAutofit/>
          </a:bodyPr>
          <a:lstStyle/>
          <a:p>
            <a:r>
              <a:rPr lang="da-DK" sz="4000" dirty="0">
                <a:solidFill>
                  <a:srgbClr val="FFFFFF"/>
                </a:solidFill>
              </a:rPr>
              <a:t>Hvor kreativ er du? </a:t>
            </a:r>
            <a:r>
              <a:rPr lang="da-DK" sz="2800" dirty="0">
                <a:solidFill>
                  <a:srgbClr val="FFFFFF"/>
                </a:solidFill>
              </a:rPr>
              <a:t>Et boblende associationsforsøg </a:t>
            </a:r>
            <a:endParaRPr lang="da-DK" sz="4000" dirty="0">
              <a:solidFill>
                <a:srgbClr val="FFFFFF"/>
              </a:solidFill>
            </a:endParaRPr>
          </a:p>
        </p:txBody>
      </p:sp>
      <p:sp>
        <p:nvSpPr>
          <p:cNvPr id="3" name="Pladsholder til indhold 2">
            <a:extLst>
              <a:ext uri="{FF2B5EF4-FFF2-40B4-BE49-F238E27FC236}">
                <a16:creationId xmlns:a16="http://schemas.microsoft.com/office/drawing/2014/main" id="{924A5174-F626-9BF6-23A9-3A23E78C116D}"/>
              </a:ext>
            </a:extLst>
          </p:cNvPr>
          <p:cNvSpPr>
            <a:spLocks noGrp="1"/>
          </p:cNvSpPr>
          <p:nvPr>
            <p:ph idx="1"/>
          </p:nvPr>
        </p:nvSpPr>
        <p:spPr>
          <a:xfrm>
            <a:off x="1222645" y="2301261"/>
            <a:ext cx="5130530" cy="4442439"/>
          </a:xfrm>
        </p:spPr>
        <p:txBody>
          <a:bodyPr>
            <a:normAutofit fontScale="77500" lnSpcReduction="20000"/>
          </a:bodyPr>
          <a:lstStyle/>
          <a:p>
            <a:pPr marL="0" indent="0">
              <a:lnSpc>
                <a:spcPct val="120000"/>
              </a:lnSpc>
              <a:buNone/>
            </a:pPr>
            <a:r>
              <a:rPr lang="da-DK" sz="1500" b="1" dirty="0"/>
              <a:t>For at kunne lave jeres </a:t>
            </a:r>
            <a:r>
              <a:rPr lang="da-DK" sz="1500" b="1" dirty="0" err="1"/>
              <a:t>Bikestagram</a:t>
            </a:r>
            <a:r>
              <a:rPr lang="da-DK" sz="1500" b="1" dirty="0"/>
              <a:t> er det vigtigt, at I tænker kreativt. I skal derfor nu lave et associationsforsøg, hvor I tester jeres kreativitet. </a:t>
            </a:r>
          </a:p>
          <a:p>
            <a:pPr marL="0" indent="0">
              <a:lnSpc>
                <a:spcPct val="120000"/>
              </a:lnSpc>
              <a:buNone/>
            </a:pPr>
            <a:r>
              <a:rPr lang="da-DK" sz="1500" dirty="0"/>
              <a:t>At associere betyder ”at forbinde” eller ”at kæde sammen”, og jo flere cirkler, I hver især kan udfylde, jo mere kreative er I. Når I kommer længere end de første tre cirkler, sker der noget i hjernen! Man tænker ud over sine første associationer, og hjernen udfordres til at hente sjældne og nye associationer, som kan bidrage med nye kreative ideer og indhold – en teknik, I skal bruge, når I skal lave jeres </a:t>
            </a:r>
            <a:r>
              <a:rPr lang="da-DK" sz="1500" dirty="0" err="1"/>
              <a:t>Bikestagram</a:t>
            </a:r>
            <a:r>
              <a:rPr lang="da-DK" sz="1500" dirty="0"/>
              <a:t>.</a:t>
            </a:r>
          </a:p>
          <a:p>
            <a:pPr marL="0" indent="0">
              <a:buNone/>
            </a:pPr>
            <a:endParaRPr lang="da-DK" sz="1500" dirty="0"/>
          </a:p>
          <a:p>
            <a:pPr marL="0" indent="0">
              <a:lnSpc>
                <a:spcPct val="120000"/>
              </a:lnSpc>
              <a:buNone/>
            </a:pPr>
            <a:r>
              <a:rPr lang="da-DK" sz="1500" dirty="0"/>
              <a:t>Forsøget går i al sin enkelthed ud på at udfylde så mange cirkler som muligt, så de bliver til ”noget”.</a:t>
            </a:r>
          </a:p>
          <a:p>
            <a:pPr marL="0" indent="0">
              <a:buNone/>
            </a:pPr>
            <a:r>
              <a:rPr lang="da-DK" sz="1500" dirty="0"/>
              <a:t>Jo flere og mere forskellige cirkler, der bliver til ”noget”, jo mere kreative er I.</a:t>
            </a:r>
          </a:p>
          <a:p>
            <a:pPr marL="0" indent="0">
              <a:buNone/>
            </a:pPr>
            <a:endParaRPr lang="da-DK" sz="1500" dirty="0"/>
          </a:p>
          <a:p>
            <a:pPr marL="0" indent="0">
              <a:buNone/>
            </a:pPr>
            <a:r>
              <a:rPr lang="da-DK" sz="1500" dirty="0"/>
              <a:t>Testen har været brugt siden 1950’erne til at vurdere personers kreative evner.</a:t>
            </a:r>
          </a:p>
          <a:p>
            <a:pPr marL="0" indent="0">
              <a:buNone/>
            </a:pPr>
            <a:endParaRPr lang="da-DK" sz="1500" dirty="0"/>
          </a:p>
          <a:p>
            <a:pPr marL="0" indent="0">
              <a:buNone/>
            </a:pPr>
            <a:r>
              <a:rPr lang="da-DK" sz="1500" b="1" dirty="0"/>
              <a:t>Fælles i klassen:</a:t>
            </a:r>
          </a:p>
          <a:p>
            <a:r>
              <a:rPr lang="da-DK" sz="1500" dirty="0"/>
              <a:t>Hvem tegnede flest ting?</a:t>
            </a:r>
          </a:p>
          <a:p>
            <a:r>
              <a:rPr lang="da-DK" sz="1500" dirty="0"/>
              <a:t>Hvem fik de sjoveste idéer?</a:t>
            </a:r>
          </a:p>
          <a:p>
            <a:pPr marL="0" indent="0">
              <a:buNone/>
            </a:pPr>
            <a:r>
              <a:rPr lang="da-DK" sz="1050" dirty="0"/>
              <a:t>  </a:t>
            </a:r>
          </a:p>
        </p:txBody>
      </p:sp>
      <p:pic>
        <p:nvPicPr>
          <p:cNvPr id="12" name="Picture 2">
            <a:extLst>
              <a:ext uri="{FF2B5EF4-FFF2-40B4-BE49-F238E27FC236}">
                <a16:creationId xmlns:a16="http://schemas.microsoft.com/office/drawing/2014/main" id="{E82AD420-DCCC-517D-EF3E-458AEDA06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475531" y="2314890"/>
            <a:ext cx="2869192" cy="17999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ditation holder din hjerne ung | I FORM">
            <a:extLst>
              <a:ext uri="{FF2B5EF4-FFF2-40B4-BE49-F238E27FC236}">
                <a16:creationId xmlns:a16="http://schemas.microsoft.com/office/drawing/2014/main" id="{8AABD1DA-33A0-3AC7-89DD-B3D4EC9E4D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41112" y="3883402"/>
            <a:ext cx="3426344" cy="259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1336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TotalTime>
  <Words>2160</Words>
  <Application>Microsoft Office PowerPoint</Application>
  <PresentationFormat>Widescreen</PresentationFormat>
  <Paragraphs>148</Paragraphs>
  <Slides>15</Slides>
  <Notes>1</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15</vt:i4>
      </vt:variant>
    </vt:vector>
  </HeadingPairs>
  <TitlesOfParts>
    <vt:vector size="22" baseType="lpstr">
      <vt:lpstr>Arial</vt:lpstr>
      <vt:lpstr>Calibri</vt:lpstr>
      <vt:lpstr>Calibri Light</vt:lpstr>
      <vt:lpstr>Century gothic</vt:lpstr>
      <vt:lpstr>Doppio One</vt:lpstr>
      <vt:lpstr>Work Sans</vt:lpstr>
      <vt:lpstr>Office-tema</vt:lpstr>
      <vt:lpstr>#Bikestagram</vt:lpstr>
      <vt:lpstr>Indholdsfortegnelse</vt:lpstr>
      <vt:lpstr>Præsentation og mål</vt:lpstr>
      <vt:lpstr>Fluen-på-væggen  – en filmgenre</vt:lpstr>
      <vt:lpstr>Dokumentarfilmens virkemidler</vt:lpstr>
      <vt:lpstr>Aktører - Gruppearbejde </vt:lpstr>
      <vt:lpstr>Fluen-på-væggen-film</vt:lpstr>
      <vt:lpstr>Appelformer – logos, patos, etos</vt:lpstr>
      <vt:lpstr>Hvor kreativ er du? Et boblende associationsforsøg </vt:lpstr>
      <vt:lpstr>Fra bobler til holdninger, vaner og tanker!</vt:lpstr>
      <vt:lpstr>#Bikestagram – En hybrid!</vt:lpstr>
      <vt:lpstr>Overvejelser i arbejdsprocessen </vt:lpstr>
      <vt:lpstr>#Bikestagram – med på en lytter!</vt:lpstr>
      <vt:lpstr>Respons - gruppearbejde</vt:lpstr>
      <vt:lpstr>Evaluering – gruppearbejde/individuelt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#Bikestagram</dc:title>
  <dc:creator>Anne Hindkjær Andersen</dc:creator>
  <cp:lastModifiedBy>Christina Britz Nicolaisen</cp:lastModifiedBy>
  <cp:revision>21</cp:revision>
  <dcterms:created xsi:type="dcterms:W3CDTF">2022-06-30T10:32:51Z</dcterms:created>
  <dcterms:modified xsi:type="dcterms:W3CDTF">2022-08-02T13:43:52Z</dcterms:modified>
</cp:coreProperties>
</file>